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5447" r:id="rId3"/>
  </p:sldMasterIdLst>
  <p:notesMasterIdLst>
    <p:notesMasterId r:id="rId13"/>
  </p:notesMasterIdLst>
  <p:handoutMasterIdLst>
    <p:handoutMasterId r:id="rId14"/>
  </p:handoutMasterIdLst>
  <p:sldIdLst>
    <p:sldId id="2147480127" r:id="rId4"/>
    <p:sldId id="2147480129" r:id="rId5"/>
    <p:sldId id="2147479968" r:id="rId6"/>
    <p:sldId id="270" r:id="rId7"/>
    <p:sldId id="276" r:id="rId8"/>
    <p:sldId id="277" r:id="rId9"/>
    <p:sldId id="2147480016" r:id="rId10"/>
    <p:sldId id="2147480039" r:id="rId11"/>
    <p:sldId id="2147480126" r:id="rId1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BEBC51B-B88B-4AE4-8478-0F95EE84F165}">
          <p14:sldIdLst>
            <p14:sldId id="2147480127"/>
            <p14:sldId id="2147480129"/>
            <p14:sldId id="2147479968"/>
            <p14:sldId id="270"/>
            <p14:sldId id="276"/>
            <p14:sldId id="277"/>
            <p14:sldId id="2147480016"/>
            <p14:sldId id="2147480039"/>
            <p14:sldId id="21474801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2573"/>
    <a:srgbClr val="8D28CF"/>
    <a:srgbClr val="270672"/>
    <a:srgbClr val="7B17F8"/>
    <a:srgbClr val="170C3F"/>
    <a:srgbClr val="B2A1E8"/>
    <a:srgbClr val="C914BA"/>
    <a:srgbClr val="B01EC5"/>
    <a:srgbClr val="403BDF"/>
    <a:srgbClr val="C31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8/6/2024 2:46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8/6/2024 2:44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8/6/2024 2:44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598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56487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AF48-CA3C-F1DD-23AC-7CADEED51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708C264F-6109-408C-6F9F-6C7DFC8E4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569765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045339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2E445-F830-57CB-956C-A9671F038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10" name="Picture 9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94F03461-57ED-BBAC-5B18-EB9FBE3E5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9187A4-4424-2670-DEC4-72A61846C4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14" name="Picture 13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6D8EDA1A-CBAD-C573-B4F6-059BD8AE0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31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3F750-71ED-4DFF-FB71-B66298E859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5280"/>
            <a:ext cx="5552854" cy="257272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08D6EFA-9DAC-D1F0-55ED-9949D16A9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82468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8469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8469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0B210A1E-5884-FEB6-332E-7C23EB5D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17955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FAC3CD8-8269-8023-D44F-BC9EA2CD6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55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turpis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3CD58979-FBCF-212D-BA47-E3B2FAF4A6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555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519417E7-4330-CE2A-C018-004C40CC3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5383" y="2385503"/>
            <a:ext cx="3427063" cy="3011342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27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254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E2A7BED-F7CE-714D-7143-539BB9132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1384" y="2697756"/>
            <a:ext cx="29150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gradFill>
                  <a:gsLst>
                    <a:gs pos="38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</a:t>
            </a:r>
            <a:br>
              <a:rPr lang="en-US"/>
            </a:br>
            <a:r>
              <a:rPr lang="en-US"/>
              <a:t>sit amet turpis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E1326CB-6240-432C-D815-FFE2FC7521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384" y="3454284"/>
            <a:ext cx="2915060" cy="1661993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09A5F-2054-3689-C15B-2605B5886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46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09D2-B829-7B00-FB59-EE8E0B227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DB66E6E7-CE63-2558-3E07-917AA2D04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34B0B-B17D-F12A-60AC-93C306D4A51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2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08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C73F5-7DA5-348A-BF60-D3BB9B0D7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8" name="Picture 7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E40123C1-ECDC-1899-E605-ED07C31B0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30000">
                      <a:schemeClr val="accent1"/>
                    </a:gs>
                    <a:gs pos="100000">
                      <a:schemeClr val="accent2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4D1D7-60B7-26A6-16B6-05E7D79890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6"/>
            <a:ext cx="3420035" cy="6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548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894BD32-9B8D-551F-6688-FCC37930A8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403244" y="1403239"/>
            <a:ext cx="6857625" cy="4051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1CCEE-D8A7-0DB7-70BE-7B1A06D2D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7" name="Picture 6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3BAD64EE-8587-AFF9-9259-69EF7FD8E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45000">
                  <a:schemeClr val="accent1"/>
                </a:gs>
              </a:gsLst>
              <a:lin ang="42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028779-EA28-62D7-6D05-CA2F54429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33485" y="1213954"/>
            <a:ext cx="4556255" cy="4451720"/>
          </a:xfrm>
          <a:solidFill>
            <a:schemeClr val="bg1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49586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round images/tex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C11A3-69D4-9906-842E-C2B2E87277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38427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1062185-3B3A-1274-63F7-3141D2CCE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991" y="0"/>
            <a:ext cx="4448436" cy="3840658"/>
          </a:xfrm>
          <a:prstGeom prst="rect">
            <a:avLst/>
          </a:prstGeom>
        </p:spPr>
      </p:pic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38075"/>
            <a:ext cx="2313432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CD7D6FA-1719-A79E-EAE1-DBA349CB23FA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3506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542145-93D8-680E-89D6-10B9E52D37E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34967" y="2286000"/>
            <a:ext cx="2313432" cy="2313432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0" rIns="0" bIns="59436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5E53D-7AC0-960A-378E-BF67CACEB2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accent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493" y="7025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cylinders&#10;&#10;Description automatically generated">
            <a:extLst>
              <a:ext uri="{FF2B5EF4-FFF2-40B4-BE49-F238E27FC236}">
                <a16:creationId xmlns:a16="http://schemas.microsoft.com/office/drawing/2014/main" id="{B9967197-9769-716E-7FA6-3534E9C697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7A6EF0-71D6-113F-2479-C32536FC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F03C7CF-185F-5124-97E2-971F562274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AA86E6-0CD7-56AE-6403-89E56112E144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FFDBFBB-1F0F-8308-F2FF-A3A7287183A6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600000" scaled="0"/>
          </a:gra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1" i="0" cap="none" spc="0" baseline="0" dirty="0">
                <a:solidFill>
                  <a:schemeClr val="bg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081624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D0E0288-8E0A-F00F-796C-D26BE8C94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159"/>
            <a:ext cx="12191998" cy="3291841"/>
          </a:xfrm>
          <a:prstGeom prst="rect">
            <a:avLst/>
          </a:prstGeom>
        </p:spPr>
      </p:pic>
      <p:pic>
        <p:nvPicPr>
          <p:cNvPr id="29" name="Picture 28" descr="A purple and black wave&#10;&#10;Description automatically generated">
            <a:extLst>
              <a:ext uri="{FF2B5EF4-FFF2-40B4-BE49-F238E27FC236}">
                <a16:creationId xmlns:a16="http://schemas.microsoft.com/office/drawing/2014/main" id="{D99C6AD2-7494-D70F-BCCB-271DA4C4C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30" name="Picture 29" descr="A black and purple wave&#10;&#10;Description automatically generated">
            <a:extLst>
              <a:ext uri="{FF2B5EF4-FFF2-40B4-BE49-F238E27FC236}">
                <a16:creationId xmlns:a16="http://schemas.microsoft.com/office/drawing/2014/main" id="{76AD66EA-8CEA-0BE0-8425-25B37B981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5760"/>
            <a:ext cx="12192000" cy="3022239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A905A78-3C11-0D32-DFFE-B02ECDB38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784878" y="1335987"/>
            <a:ext cx="8624158" cy="4996803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B27B95-163F-794F-AD82-1273F49EB9B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968594" y="1510327"/>
            <a:ext cx="8253106" cy="4650863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34403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spot in the sky&#10;&#10;Description automatically generated">
            <a:extLst>
              <a:ext uri="{FF2B5EF4-FFF2-40B4-BE49-F238E27FC236}">
                <a16:creationId xmlns:a16="http://schemas.microsoft.com/office/drawing/2014/main" id="{42E63D0D-11CF-3AF8-53F5-F3DA021D0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94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93F35881-457B-7B94-A777-70C69116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32324"/>
            <a:ext cx="12192000" cy="2725676"/>
          </a:xfrm>
          <a:prstGeom prst="rect">
            <a:avLst/>
          </a:prstGeom>
        </p:spPr>
      </p:pic>
      <p:pic>
        <p:nvPicPr>
          <p:cNvPr id="10" name="Picture 9" descr="A black and purple wave&#10;&#10;Description automatically generated">
            <a:extLst>
              <a:ext uri="{FF2B5EF4-FFF2-40B4-BE49-F238E27FC236}">
                <a16:creationId xmlns:a16="http://schemas.microsoft.com/office/drawing/2014/main" id="{D14E455D-05D0-C20D-6C0D-4ABD125BA8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8250"/>
            <a:ext cx="12192000" cy="4519749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38100" cap="flat" cmpd="sng" algn="ctr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3000000" scaled="0"/>
            </a:gradFill>
            <a:prstDash val="solid"/>
          </a:ln>
          <a:effectLst>
            <a:outerShdw blurRad="381000" dist="165100" dir="2700000" algn="t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F458A6A-4BBD-5B1C-AAF8-85B49EB90D3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1175730" y="656286"/>
            <a:ext cx="9840535" cy="5545426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3000000" scaled="0"/>
          </a:gra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1" kern="1200" spc="0" baseline="0" dirty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purple circle&#10;&#10;Description automatically generated">
            <a:extLst>
              <a:ext uri="{FF2B5EF4-FFF2-40B4-BE49-F238E27FC236}">
                <a16:creationId xmlns:a16="http://schemas.microsoft.com/office/drawing/2014/main" id="{81EF7B7D-CDF8-B5CE-DC39-6B12AC0933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13" y="3850085"/>
            <a:ext cx="6840110" cy="3017342"/>
          </a:xfrm>
          <a:prstGeom prst="rect">
            <a:avLst/>
          </a:prstGeom>
        </p:spPr>
      </p:pic>
      <p:pic>
        <p:nvPicPr>
          <p:cNvPr id="11" name="Picture 10" descr="A purple circle in the dark&#10;&#10;Description automatically generated">
            <a:extLst>
              <a:ext uri="{FF2B5EF4-FFF2-40B4-BE49-F238E27FC236}">
                <a16:creationId xmlns:a16="http://schemas.microsoft.com/office/drawing/2014/main" id="{E59F0803-2015-FC8C-7DD4-2FD9BE26C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9233" y="0"/>
            <a:ext cx="4252194" cy="342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gradFill>
                  <a:gsLst>
                    <a:gs pos="100000">
                      <a:schemeClr val="accent2"/>
                    </a:gs>
                    <a:gs pos="21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F2F9F-8FDA-53F6-5F2E-F6FE8F044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5" name="Picture 4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4E1E4492-E365-48F5-FDE6-0B9C41FE5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EC28C-95D1-E9B5-2381-CD8408B6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E05B8-EA29-1E7A-2E68-0DAA583E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10280-A45F-5FF6-D8AD-3E409E8D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1E282-4558-4179-BB7F-31422F623B11}" type="datetimeFigureOut">
              <a:rPr lang="en-GB" smtClean="0"/>
              <a:t>06/08/2024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F186D-C9B3-CDF9-9B36-A46E9308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63027-C33E-8EAB-CD7B-0A5CADAF2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6AA48-BE7D-4A55-A7EA-71704C3B4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56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73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p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2452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1">
    <p:bg>
      <p:bgPr>
        <a:blipFill dpi="0" rotWithShape="1">
          <a:blip r:embed="rId2">
            <a:lum/>
          </a:blip>
          <a:srcRect/>
          <a:tile tx="-99695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-300" baseline="0" dirty="0">
                <a:ln w="3175">
                  <a:noFill/>
                </a:ln>
                <a:gradFill flip="none" rotWithShape="1">
                  <a:gsLst>
                    <a:gs pos="58000">
                      <a:schemeClr val="accent1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143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purple and blue colors&#10;&#10;Description automatically generated">
            <a:extLst>
              <a:ext uri="{FF2B5EF4-FFF2-40B4-BE49-F238E27FC236}">
                <a16:creationId xmlns:a16="http://schemas.microsoft.com/office/drawing/2014/main" id="{D27D13AD-526A-90B5-459D-1E4E6AC00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808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48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pink balls&#10;&#10;Description automatically generated with medium confidence">
            <a:extLst>
              <a:ext uri="{FF2B5EF4-FFF2-40B4-BE49-F238E27FC236}">
                <a16:creationId xmlns:a16="http://schemas.microsoft.com/office/drawing/2014/main" id="{7EBFCEFD-4763-6100-3253-A140270CA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black background with a black rectangle&#10;&#10;Description automatically generated">
            <a:extLst>
              <a:ext uri="{FF2B5EF4-FFF2-40B4-BE49-F238E27FC236}">
                <a16:creationId xmlns:a16="http://schemas.microsoft.com/office/drawing/2014/main" id="{7316EB86-1082-1532-3186-F1078C863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7996" y="0"/>
            <a:ext cx="7173819" cy="6858000"/>
          </a:xfrm>
          <a:prstGeom prst="rect">
            <a:avLst/>
          </a:prstGeom>
        </p:spPr>
      </p:pic>
      <p:pic>
        <p:nvPicPr>
          <p:cNvPr id="2" name="Picture 1" descr="A black background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DCD7A8E1-BE78-4A44-8DAE-4814D573B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915276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DCC040-BEFD-9634-43E9-9121BCAA3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22000">
                      <a:schemeClr val="accent1"/>
                    </a:gs>
                  </a:gsLst>
                  <a:lin ang="36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</a:pPr>
            <a:r>
              <a:rPr lang="en-US"/>
              <a:t>00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CC5BF35-9D1A-6EF1-55CB-2D658CA91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9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purple background&#10;&#10;Description automatically generated">
            <a:extLst>
              <a:ext uri="{FF2B5EF4-FFF2-40B4-BE49-F238E27FC236}">
                <a16:creationId xmlns:a16="http://schemas.microsoft.com/office/drawing/2014/main" id="{4A32E974-DC8B-EA22-6FD6-BB7F042E2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2031610"/>
            <a:ext cx="12191999" cy="4826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amet elit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gradFill>
                  <a:gsLst>
                    <a:gs pos="1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FFC-E26C-FF7F-92C1-388763AECE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62" r:id="rId1"/>
    <p:sldLayoutId id="2147485764" r:id="rId2"/>
    <p:sldLayoutId id="2147485763" r:id="rId3"/>
    <p:sldLayoutId id="2147485765" r:id="rId4"/>
    <p:sldLayoutId id="2147485741" r:id="rId5"/>
    <p:sldLayoutId id="2147485766" r:id="rId6"/>
    <p:sldLayoutId id="2147485768" r:id="rId7"/>
    <p:sldLayoutId id="2147485740" r:id="rId8"/>
    <p:sldLayoutId id="2147485594" r:id="rId9"/>
    <p:sldLayoutId id="2147485683" r:id="rId10"/>
    <p:sldLayoutId id="2147485756" r:id="rId11"/>
    <p:sldLayoutId id="2147485566" r:id="rId12"/>
    <p:sldLayoutId id="2147485729" r:id="rId13"/>
    <p:sldLayoutId id="2147485733" r:id="rId14"/>
    <p:sldLayoutId id="2147485706" r:id="rId15"/>
    <p:sldLayoutId id="2147485761" r:id="rId16"/>
    <p:sldLayoutId id="2147485754" r:id="rId17"/>
    <p:sldLayoutId id="2147485534" r:id="rId18"/>
    <p:sldLayoutId id="2147485718" r:id="rId19"/>
    <p:sldLayoutId id="2147485715" r:id="rId20"/>
    <p:sldLayoutId id="2147485545" r:id="rId21"/>
    <p:sldLayoutId id="2147485730" r:id="rId22"/>
    <p:sldLayoutId id="2147485661" r:id="rId23"/>
    <p:sldLayoutId id="2147485639" r:id="rId24"/>
    <p:sldLayoutId id="2147485600" r:id="rId25"/>
    <p:sldLayoutId id="2147485655" r:id="rId26"/>
    <p:sldLayoutId id="2147485760" r:id="rId27"/>
    <p:sldLayoutId id="2147485638" r:id="rId28"/>
    <p:sldLayoutId id="2147485769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tx1"/>
          </a:solidFill>
          <a:effectLst/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tx1"/>
          </a:solidFill>
          <a:latin typeface="Open Sans ExtraBold" panose="020B0606030504020204" pitchFamily="34" charset="0"/>
          <a:ea typeface="Open Sans ExtraBold" panose="020B0606030504020204" pitchFamily="34" charset="0"/>
          <a:cs typeface="Open Sans ExtraBold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5A65-1078-249B-17BA-76D61F4D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257635"/>
            <a:ext cx="6367270" cy="2843599"/>
          </a:xfrm>
        </p:spPr>
        <p:txBody>
          <a:bodyPr/>
          <a:lstStyle/>
          <a:p>
            <a:r>
              <a:rPr lang="en-US" sz="4800" dirty="0">
                <a:solidFill>
                  <a:schemeClr val="tx2"/>
                </a:solidFill>
              </a:rPr>
              <a:t>Better together: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.NET Aspire and Semantic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D60E2-B747-8860-2811-AB5C38F7F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711400"/>
            <a:ext cx="5430837" cy="60939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Steve Sanderson</a:t>
            </a:r>
          </a:p>
          <a:p>
            <a:r>
              <a:rPr lang="en-US" dirty="0"/>
              <a:t>Matthew Bolanos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993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8343A49-977F-DCF7-9001-53BCF490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01" y="1694010"/>
            <a:ext cx="11060491" cy="900118"/>
          </a:xfrm>
        </p:spPr>
        <p:txBody>
          <a:bodyPr/>
          <a:lstStyle/>
          <a:p>
            <a:r>
              <a:rPr lang="en-US" sz="4800" dirty="0"/>
              <a:t>Just . . . throw a chatbot on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F34DF-AC17-53DB-2A79-A77E4A003B08}"/>
              </a:ext>
            </a:extLst>
          </p:cNvPr>
          <p:cNvSpPr txBox="1"/>
          <p:nvPr/>
        </p:nvSpPr>
        <p:spPr>
          <a:xfrm rot="220782">
            <a:off x="3461905" y="4739024"/>
            <a:ext cx="5654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661C5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what will </a:t>
            </a:r>
            <a:r>
              <a:rPr lang="en-US" sz="2400" u="sng" dirty="0">
                <a:solidFill>
                  <a:srgbClr val="8661C5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really</a:t>
            </a:r>
            <a:r>
              <a:rPr lang="en-US" sz="2400" dirty="0">
                <a:solidFill>
                  <a:srgbClr val="8661C5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save users time?</a:t>
            </a:r>
            <a:endParaRPr lang="en-GB" sz="2000" dirty="0">
              <a:solidFill>
                <a:srgbClr val="8661C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153B8-7ED7-0ED5-36F2-C15D3B8B1B5C}"/>
              </a:ext>
            </a:extLst>
          </p:cNvPr>
          <p:cNvSpPr txBox="1"/>
          <p:nvPr/>
        </p:nvSpPr>
        <p:spPr>
          <a:xfrm rot="21406470">
            <a:off x="1802499" y="5315953"/>
            <a:ext cx="43866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8661C5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can we test and measure the quality numerically?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9F231-9111-4B8B-1021-1C85B17C8649}"/>
              </a:ext>
            </a:extLst>
          </p:cNvPr>
          <p:cNvSpPr txBox="1"/>
          <p:nvPr/>
        </p:nvSpPr>
        <p:spPr>
          <a:xfrm rot="21418927">
            <a:off x="1142282" y="3420172"/>
            <a:ext cx="5402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8661C5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about other UX?</a:t>
            </a:r>
          </a:p>
          <a:p>
            <a:r>
              <a:rPr lang="en-US" sz="1800" dirty="0">
                <a:solidFill>
                  <a:srgbClr val="8661C5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semantic search, summarization, typeahead, auto-categorization…</a:t>
            </a:r>
          </a:p>
        </p:txBody>
      </p:sp>
    </p:spTree>
    <p:extLst>
      <p:ext uri="{BB962C8B-B14F-4D97-AF65-F5344CB8AC3E}">
        <p14:creationId xmlns:p14="http://schemas.microsoft.com/office/powerpoint/2010/main" val="12647345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9949-3663-CD07-BF68-D22EBC1A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Sample: </a:t>
            </a:r>
            <a:r>
              <a:rPr lang="en-US" dirty="0" err="1"/>
              <a:t>eShopSupport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069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7B9ED7-65D1-4371-0ADA-04BEEB4164BE}"/>
              </a:ext>
            </a:extLst>
          </p:cNvPr>
          <p:cNvGrpSpPr/>
          <p:nvPr/>
        </p:nvGrpSpPr>
        <p:grpSpPr>
          <a:xfrm>
            <a:off x="2288811" y="1222528"/>
            <a:ext cx="7614376" cy="4943868"/>
            <a:chOff x="2288811" y="1222528"/>
            <a:chExt cx="7614376" cy="4943868"/>
          </a:xfrm>
          <a:effectLst>
            <a:outerShdw blurRad="38100" dir="8100000" sy="-23000" kx="800400" algn="br" rotWithShape="0">
              <a:prstClr val="black">
                <a:alpha val="21000"/>
              </a:prst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771303-D10B-FFFA-CADE-4593023FF2AA}"/>
                </a:ext>
              </a:extLst>
            </p:cNvPr>
            <p:cNvSpPr/>
            <p:nvPr/>
          </p:nvSpPr>
          <p:spPr>
            <a:xfrm>
              <a:off x="2288811" y="2052702"/>
              <a:ext cx="7614375" cy="4113694"/>
            </a:xfrm>
            <a:custGeom>
              <a:avLst/>
              <a:gdLst>
                <a:gd name="connsiteX0" fmla="*/ 0 w 7614375"/>
                <a:gd name="connsiteY0" fmla="*/ 0 h 4113694"/>
                <a:gd name="connsiteX1" fmla="*/ 7614375 w 7614375"/>
                <a:gd name="connsiteY1" fmla="*/ 0 h 4113694"/>
                <a:gd name="connsiteX2" fmla="*/ 7614375 w 7614375"/>
                <a:gd name="connsiteY2" fmla="*/ 3991580 h 4113694"/>
                <a:gd name="connsiteX3" fmla="*/ 7492261 w 7614375"/>
                <a:gd name="connsiteY3" fmla="*/ 4113694 h 4113694"/>
                <a:gd name="connsiteX4" fmla="*/ 122114 w 7614375"/>
                <a:gd name="connsiteY4" fmla="*/ 4113694 h 4113694"/>
                <a:gd name="connsiteX5" fmla="*/ 0 w 7614375"/>
                <a:gd name="connsiteY5" fmla="*/ 3991580 h 4113694"/>
                <a:gd name="connsiteX6" fmla="*/ 0 w 7614375"/>
                <a:gd name="connsiteY6" fmla="*/ 0 h 411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4113694">
                  <a:moveTo>
                    <a:pt x="0" y="0"/>
                  </a:moveTo>
                  <a:lnTo>
                    <a:pt x="7614375" y="0"/>
                  </a:lnTo>
                  <a:lnTo>
                    <a:pt x="7614375" y="3991580"/>
                  </a:lnTo>
                  <a:cubicBezTo>
                    <a:pt x="7614375" y="4059022"/>
                    <a:pt x="7559703" y="4113694"/>
                    <a:pt x="7492261" y="4113694"/>
                  </a:cubicBezTo>
                  <a:lnTo>
                    <a:pt x="122114" y="4113694"/>
                  </a:lnTo>
                  <a:cubicBezTo>
                    <a:pt x="54672" y="4113694"/>
                    <a:pt x="0" y="4059022"/>
                    <a:pt x="0" y="39915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9BA00-573E-E36F-02B8-4AF069E976AB}"/>
                </a:ext>
              </a:extLst>
            </p:cNvPr>
            <p:cNvSpPr/>
            <p:nvPr/>
          </p:nvSpPr>
          <p:spPr>
            <a:xfrm>
              <a:off x="2288812" y="1222528"/>
              <a:ext cx="7614375" cy="830174"/>
            </a:xfrm>
            <a:custGeom>
              <a:avLst/>
              <a:gdLst>
                <a:gd name="connsiteX0" fmla="*/ 122114 w 7614375"/>
                <a:gd name="connsiteY0" fmla="*/ 0 h 830174"/>
                <a:gd name="connsiteX1" fmla="*/ 7492261 w 7614375"/>
                <a:gd name="connsiteY1" fmla="*/ 0 h 830174"/>
                <a:gd name="connsiteX2" fmla="*/ 7614375 w 7614375"/>
                <a:gd name="connsiteY2" fmla="*/ 122114 h 830174"/>
                <a:gd name="connsiteX3" fmla="*/ 7614375 w 7614375"/>
                <a:gd name="connsiteY3" fmla="*/ 830174 h 830174"/>
                <a:gd name="connsiteX4" fmla="*/ 0 w 7614375"/>
                <a:gd name="connsiteY4" fmla="*/ 830174 h 830174"/>
                <a:gd name="connsiteX5" fmla="*/ 0 w 7614375"/>
                <a:gd name="connsiteY5" fmla="*/ 122114 h 830174"/>
                <a:gd name="connsiteX6" fmla="*/ 122114 w 7614375"/>
                <a:gd name="connsiteY6" fmla="*/ 0 h 83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830174">
                  <a:moveTo>
                    <a:pt x="122114" y="0"/>
                  </a:moveTo>
                  <a:lnTo>
                    <a:pt x="7492261" y="0"/>
                  </a:lnTo>
                  <a:cubicBezTo>
                    <a:pt x="7559703" y="0"/>
                    <a:pt x="7614375" y="54672"/>
                    <a:pt x="7614375" y="122114"/>
                  </a:cubicBezTo>
                  <a:lnTo>
                    <a:pt x="7614375" y="830174"/>
                  </a:lnTo>
                  <a:lnTo>
                    <a:pt x="0" y="830174"/>
                  </a:lnTo>
                  <a:lnTo>
                    <a:pt x="0" y="122114"/>
                  </a:lnTo>
                  <a:cubicBezTo>
                    <a:pt x="0" y="54672"/>
                    <a:pt x="54672" y="0"/>
                    <a:pt x="12211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A1FA2470-E37B-BBDB-6BB2-BC5EB1B7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45" y="427300"/>
            <a:ext cx="4609985" cy="5811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Public site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3E54BD-D3B6-3C25-5DF7-EC38B1A98ABC}"/>
              </a:ext>
            </a:extLst>
          </p:cNvPr>
          <p:cNvSpPr/>
          <p:nvPr/>
        </p:nvSpPr>
        <p:spPr>
          <a:xfrm>
            <a:off x="9733969" y="2068519"/>
            <a:ext cx="137631" cy="2056929"/>
          </a:xfrm>
          <a:prstGeom prst="roundRect">
            <a:avLst>
              <a:gd name="adj" fmla="val 2407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B1B4C4E-A233-4E51-8C08-9CDB0B894876}"/>
              </a:ext>
            </a:extLst>
          </p:cNvPr>
          <p:cNvSpPr/>
          <p:nvPr/>
        </p:nvSpPr>
        <p:spPr>
          <a:xfrm>
            <a:off x="2288812" y="1226780"/>
            <a:ext cx="7614375" cy="825922"/>
          </a:xfrm>
          <a:custGeom>
            <a:avLst/>
            <a:gdLst>
              <a:gd name="connsiteX0" fmla="*/ 912326 w 7614375"/>
              <a:gd name="connsiteY0" fmla="*/ 0 h 825922"/>
              <a:gd name="connsiteX1" fmla="*/ 2453290 w 7614375"/>
              <a:gd name="connsiteY1" fmla="*/ 0 h 825922"/>
              <a:gd name="connsiteX2" fmla="*/ 2527151 w 7614375"/>
              <a:gd name="connsiteY2" fmla="*/ 73861 h 825922"/>
              <a:gd name="connsiteX3" fmla="*/ 2527151 w 7614375"/>
              <a:gd name="connsiteY3" fmla="*/ 126624 h 825922"/>
              <a:gd name="connsiteX4" fmla="*/ 2530962 w 7614375"/>
              <a:gd name="connsiteY4" fmla="*/ 145501 h 825922"/>
              <a:gd name="connsiteX5" fmla="*/ 2530962 w 7614375"/>
              <a:gd name="connsiteY5" fmla="*/ 320683 h 825922"/>
              <a:gd name="connsiteX6" fmla="*/ 7614375 w 7614375"/>
              <a:gd name="connsiteY6" fmla="*/ 320683 h 825922"/>
              <a:gd name="connsiteX7" fmla="*/ 7614375 w 7614375"/>
              <a:gd name="connsiteY7" fmla="*/ 825922 h 825922"/>
              <a:gd name="connsiteX8" fmla="*/ 0 w 7614375"/>
              <a:gd name="connsiteY8" fmla="*/ 825922 h 825922"/>
              <a:gd name="connsiteX9" fmla="*/ 0 w 7614375"/>
              <a:gd name="connsiteY9" fmla="*/ 320683 h 825922"/>
              <a:gd name="connsiteX10" fmla="*/ 838465 w 7614375"/>
              <a:gd name="connsiteY10" fmla="*/ 320683 h 825922"/>
              <a:gd name="connsiteX11" fmla="*/ 838465 w 7614375"/>
              <a:gd name="connsiteY11" fmla="*/ 73861 h 825922"/>
              <a:gd name="connsiteX12" fmla="*/ 912326 w 7614375"/>
              <a:gd name="connsiteY12" fmla="*/ 0 h 82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14375" h="825922">
                <a:moveTo>
                  <a:pt x="912326" y="0"/>
                </a:moveTo>
                <a:lnTo>
                  <a:pt x="2453290" y="0"/>
                </a:lnTo>
                <a:cubicBezTo>
                  <a:pt x="2494082" y="0"/>
                  <a:pt x="2527151" y="33069"/>
                  <a:pt x="2527151" y="73861"/>
                </a:cubicBezTo>
                <a:lnTo>
                  <a:pt x="2527151" y="126624"/>
                </a:lnTo>
                <a:lnTo>
                  <a:pt x="2530962" y="145501"/>
                </a:lnTo>
                <a:lnTo>
                  <a:pt x="2530962" y="320683"/>
                </a:lnTo>
                <a:lnTo>
                  <a:pt x="7614375" y="320683"/>
                </a:lnTo>
                <a:lnTo>
                  <a:pt x="7614375" y="825922"/>
                </a:lnTo>
                <a:lnTo>
                  <a:pt x="0" y="825922"/>
                </a:lnTo>
                <a:lnTo>
                  <a:pt x="0" y="320683"/>
                </a:lnTo>
                <a:lnTo>
                  <a:pt x="838465" y="320683"/>
                </a:lnTo>
                <a:lnTo>
                  <a:pt x="838465" y="73861"/>
                </a:lnTo>
                <a:cubicBezTo>
                  <a:pt x="838465" y="33069"/>
                  <a:pt x="871534" y="0"/>
                  <a:pt x="912326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98DB0D-467F-256E-675A-64A68D8E001F}"/>
              </a:ext>
            </a:extLst>
          </p:cNvPr>
          <p:cNvSpPr/>
          <p:nvPr/>
        </p:nvSpPr>
        <p:spPr>
          <a:xfrm>
            <a:off x="2763977" y="1637597"/>
            <a:ext cx="5859605" cy="333055"/>
          </a:xfrm>
          <a:prstGeom prst="roundRect">
            <a:avLst>
              <a:gd name="adj" fmla="val 2789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540C427F-FBDF-98ED-8006-FEC854732165}"/>
              </a:ext>
            </a:extLst>
          </p:cNvPr>
          <p:cNvSpPr/>
          <p:nvPr/>
        </p:nvSpPr>
        <p:spPr>
          <a:xfrm rot="10800000">
            <a:off x="2425404" y="1678154"/>
            <a:ext cx="214534" cy="249457"/>
          </a:xfrm>
          <a:prstGeom prst="chevron">
            <a:avLst>
              <a:gd name="adj" fmla="val 65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07D01F-21B0-2E6F-7191-A85F41F1ADE6}"/>
              </a:ext>
            </a:extLst>
          </p:cNvPr>
          <p:cNvCxnSpPr>
            <a:cxnSpLocks/>
          </p:cNvCxnSpPr>
          <p:nvPr/>
        </p:nvCxnSpPr>
        <p:spPr>
          <a:xfrm>
            <a:off x="2985296" y="1825957"/>
            <a:ext cx="3578528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>
            <a:extLst>
              <a:ext uri="{FF2B5EF4-FFF2-40B4-BE49-F238E27FC236}">
                <a16:creationId xmlns:a16="http://schemas.microsoft.com/office/drawing/2014/main" id="{C80511B1-7741-5595-0CD6-6A10D01A3F74}"/>
              </a:ext>
            </a:extLst>
          </p:cNvPr>
          <p:cNvSpPr/>
          <p:nvPr/>
        </p:nvSpPr>
        <p:spPr>
          <a:xfrm rot="2700000">
            <a:off x="9608388" y="1304190"/>
            <a:ext cx="161043" cy="161043"/>
          </a:xfrm>
          <a:prstGeom prst="plus">
            <a:avLst>
              <a:gd name="adj" fmla="val 44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809DB114-E5DC-A27C-BAE5-06079F010C0C}"/>
              </a:ext>
            </a:extLst>
          </p:cNvPr>
          <p:cNvSpPr txBox="1">
            <a:spLocks/>
          </p:cNvSpPr>
          <p:nvPr/>
        </p:nvSpPr>
        <p:spPr>
          <a:xfrm>
            <a:off x="2532670" y="2952315"/>
            <a:ext cx="4609985" cy="342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Franklin Gothic Medium Cond" panose="020B0606030402020204" pitchFamily="34" charset="0"/>
                <a:ea typeface="Open Sans SemiCondensed Medium" pitchFamily="2" charset="0"/>
                <a:cs typeface="Open Sans SemiCondensed Medium" pitchFamily="2" charset="0"/>
              </a:rPr>
              <a:t>My support enquiries</a:t>
            </a:r>
            <a:endParaRPr lang="en-GB" sz="1800" dirty="0">
              <a:latin typeface="Franklin Gothic Medium Cond" panose="020B0606030402020204" pitchFamily="34" charset="0"/>
              <a:ea typeface="Open Sans SemiCondensed Medium" pitchFamily="2" charset="0"/>
              <a:cs typeface="Open Sans SemiCondensed Medium" pitchFamily="2" charset="0"/>
            </a:endParaRP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616BB7A-AE6A-86DE-6C27-E551FAF2957F}"/>
              </a:ext>
            </a:extLst>
          </p:cNvPr>
          <p:cNvGraphicFramePr>
            <a:graphicFrameLocks noGrp="1"/>
          </p:cNvGraphicFramePr>
          <p:nvPr/>
        </p:nvGraphicFramePr>
        <p:xfrm>
          <a:off x="2639938" y="3431655"/>
          <a:ext cx="6802230" cy="14833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22044">
                  <a:extLst>
                    <a:ext uri="{9D8B030D-6E8A-4147-A177-3AD203B41FA5}">
                      <a16:colId xmlns:a16="http://schemas.microsoft.com/office/drawing/2014/main" val="692624864"/>
                    </a:ext>
                  </a:extLst>
                </a:gridCol>
                <a:gridCol w="1155511">
                  <a:extLst>
                    <a:ext uri="{9D8B030D-6E8A-4147-A177-3AD203B41FA5}">
                      <a16:colId xmlns:a16="http://schemas.microsoft.com/office/drawing/2014/main" val="2541867227"/>
                    </a:ext>
                  </a:extLst>
                </a:gridCol>
                <a:gridCol w="1082722">
                  <a:extLst>
                    <a:ext uri="{9D8B030D-6E8A-4147-A177-3AD203B41FA5}">
                      <a16:colId xmlns:a16="http://schemas.microsoft.com/office/drawing/2014/main" val="942226036"/>
                    </a:ext>
                  </a:extLst>
                </a:gridCol>
                <a:gridCol w="2381507">
                  <a:extLst>
                    <a:ext uri="{9D8B030D-6E8A-4147-A177-3AD203B41FA5}">
                      <a16:colId xmlns:a16="http://schemas.microsoft.com/office/drawing/2014/main" val="235626586"/>
                    </a:ext>
                  </a:extLst>
                </a:gridCol>
                <a:gridCol w="1360446">
                  <a:extLst>
                    <a:ext uri="{9D8B030D-6E8A-4147-A177-3AD203B41FA5}">
                      <a16:colId xmlns:a16="http://schemas.microsoft.com/office/drawing/2014/main" val="3482372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Product</a:t>
                      </a:r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47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23433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Today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Returns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Franklin Gothic Book" panose="020B0503020102020204" pitchFamily="34" charset="0"/>
                        </a:rPr>
                        <a:t>Bäevolk</a:t>
                      </a:r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 4-person tent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71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23419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Fri 5 May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Question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TCX Kayak 2000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28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149661"/>
                  </a:ext>
                </a:extLst>
              </a:tr>
            </a:tbl>
          </a:graphicData>
        </a:graphic>
      </p:graphicFrame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2C45026-B97A-B2D7-6112-E6801E429DF9}"/>
              </a:ext>
            </a:extLst>
          </p:cNvPr>
          <p:cNvSpPr/>
          <p:nvPr/>
        </p:nvSpPr>
        <p:spPr>
          <a:xfrm>
            <a:off x="2639937" y="4868688"/>
            <a:ext cx="2160895" cy="438970"/>
          </a:xfrm>
          <a:prstGeom prst="roundRect">
            <a:avLst/>
          </a:prstGeom>
          <a:solidFill>
            <a:srgbClr val="702573"/>
          </a:solidFill>
          <a:ln>
            <a:noFill/>
          </a:ln>
          <a:effectLst>
            <a:outerShdw blurRad="381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" rtlCol="0" anchor="ctr"/>
          <a:lstStyle/>
          <a:p>
            <a:pPr algn="ctr"/>
            <a:r>
              <a:rPr lang="en-US" sz="1600" dirty="0">
                <a:latin typeface="Franklin Gothic Medium Cond" panose="020B0606030402020204" pitchFamily="34" charset="0"/>
              </a:rPr>
              <a:t>+ Create new enquiry</a:t>
            </a:r>
            <a:endParaRPr lang="en-GB" sz="1600" dirty="0">
              <a:latin typeface="Franklin Gothic Medium Cond" panose="020B06060304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8B5CF2C-066E-94BD-4304-7E484240BCFF}"/>
              </a:ext>
            </a:extLst>
          </p:cNvPr>
          <p:cNvGrpSpPr/>
          <p:nvPr/>
        </p:nvGrpSpPr>
        <p:grpSpPr>
          <a:xfrm>
            <a:off x="2288811" y="2052702"/>
            <a:ext cx="7413571" cy="700832"/>
            <a:chOff x="2288811" y="2052702"/>
            <a:chExt cx="7413571" cy="700832"/>
          </a:xfrm>
          <a:solidFill>
            <a:srgbClr val="702573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21C0707-2AA8-6B51-A63F-494CCB44789B}"/>
                </a:ext>
              </a:extLst>
            </p:cNvPr>
            <p:cNvSpPr/>
            <p:nvPr/>
          </p:nvSpPr>
          <p:spPr>
            <a:xfrm>
              <a:off x="2288811" y="2052702"/>
              <a:ext cx="7413571" cy="7008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000" rtlCol="0" anchor="ctr"/>
            <a:lstStyle/>
            <a:p>
              <a:r>
                <a:rPr lang="en-US" sz="1600" dirty="0">
                  <a:latin typeface="Franklin Gothic Book" panose="020B0503020102020204" pitchFamily="34" charset="0"/>
                </a:rPr>
                <a:t>Outdoor Activities eCommerce Site</a:t>
              </a:r>
              <a:endParaRPr lang="en-GB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DF0BC8-2D9C-9FA8-600E-BC44BD658209}"/>
                </a:ext>
              </a:extLst>
            </p:cNvPr>
            <p:cNvSpPr/>
            <p:nvPr/>
          </p:nvSpPr>
          <p:spPr>
            <a:xfrm>
              <a:off x="8078273" y="2259112"/>
              <a:ext cx="325598" cy="325598"/>
            </a:xfrm>
            <a:custGeom>
              <a:avLst/>
              <a:gdLst>
                <a:gd name="connsiteX0" fmla="*/ 0 w 276225"/>
                <a:gd name="connsiteY0" fmla="*/ 138113 h 276225"/>
                <a:gd name="connsiteX1" fmla="*/ 138113 w 276225"/>
                <a:gd name="connsiteY1" fmla="*/ 276225 h 276225"/>
                <a:gd name="connsiteX2" fmla="*/ 276225 w 276225"/>
                <a:gd name="connsiteY2" fmla="*/ 138113 h 276225"/>
                <a:gd name="connsiteX3" fmla="*/ 138113 w 276225"/>
                <a:gd name="connsiteY3" fmla="*/ 0 h 276225"/>
                <a:gd name="connsiteX4" fmla="*/ 0 w 276225"/>
                <a:gd name="connsiteY4" fmla="*/ 138113 h 276225"/>
                <a:gd name="connsiteX5" fmla="*/ 215265 w 276225"/>
                <a:gd name="connsiteY5" fmla="*/ 179070 h 276225"/>
                <a:gd name="connsiteX6" fmla="*/ 215265 w 276225"/>
                <a:gd name="connsiteY6" fmla="*/ 208598 h 276225"/>
                <a:gd name="connsiteX7" fmla="*/ 60007 w 276225"/>
                <a:gd name="connsiteY7" fmla="*/ 208598 h 276225"/>
                <a:gd name="connsiteX8" fmla="*/ 60007 w 276225"/>
                <a:gd name="connsiteY8" fmla="*/ 179070 h 276225"/>
                <a:gd name="connsiteX9" fmla="*/ 67627 w 276225"/>
                <a:gd name="connsiteY9" fmla="*/ 163830 h 276225"/>
                <a:gd name="connsiteX10" fmla="*/ 105727 w 276225"/>
                <a:gd name="connsiteY10" fmla="*/ 145733 h 276225"/>
                <a:gd name="connsiteX11" fmla="*/ 138113 w 276225"/>
                <a:gd name="connsiteY11" fmla="*/ 140970 h 276225"/>
                <a:gd name="connsiteX12" fmla="*/ 170498 w 276225"/>
                <a:gd name="connsiteY12" fmla="*/ 145733 h 276225"/>
                <a:gd name="connsiteX13" fmla="*/ 208598 w 276225"/>
                <a:gd name="connsiteY13" fmla="*/ 163830 h 276225"/>
                <a:gd name="connsiteX14" fmla="*/ 215265 w 276225"/>
                <a:gd name="connsiteY14" fmla="*/ 179070 h 276225"/>
                <a:gd name="connsiteX15" fmla="*/ 138113 w 276225"/>
                <a:gd name="connsiteY15" fmla="*/ 53340 h 276225"/>
                <a:gd name="connsiteX16" fmla="*/ 177165 w 276225"/>
                <a:gd name="connsiteY16" fmla="*/ 92393 h 276225"/>
                <a:gd name="connsiteX17" fmla="*/ 177165 w 276225"/>
                <a:gd name="connsiteY17" fmla="*/ 92393 h 276225"/>
                <a:gd name="connsiteX18" fmla="*/ 138113 w 276225"/>
                <a:gd name="connsiteY18" fmla="*/ 131445 h 276225"/>
                <a:gd name="connsiteX19" fmla="*/ 99060 w 276225"/>
                <a:gd name="connsiteY19" fmla="*/ 92393 h 276225"/>
                <a:gd name="connsiteX20" fmla="*/ 138113 w 276225"/>
                <a:gd name="connsiteY20" fmla="*/ 533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276225">
                  <a:moveTo>
                    <a:pt x="0" y="138113"/>
                  </a:moveTo>
                  <a:cubicBezTo>
                    <a:pt x="0" y="214313"/>
                    <a:pt x="61913" y="276225"/>
                    <a:pt x="138113" y="276225"/>
                  </a:cubicBezTo>
                  <a:cubicBezTo>
                    <a:pt x="214313" y="276225"/>
                    <a:pt x="276225" y="214313"/>
                    <a:pt x="276225" y="138113"/>
                  </a:cubicBezTo>
                  <a:cubicBezTo>
                    <a:pt x="276225" y="61913"/>
                    <a:pt x="214313" y="0"/>
                    <a:pt x="138113" y="0"/>
                  </a:cubicBezTo>
                  <a:cubicBezTo>
                    <a:pt x="61913" y="0"/>
                    <a:pt x="0" y="61913"/>
                    <a:pt x="0" y="138113"/>
                  </a:cubicBezTo>
                  <a:close/>
                  <a:moveTo>
                    <a:pt x="215265" y="179070"/>
                  </a:moveTo>
                  <a:lnTo>
                    <a:pt x="215265" y="208598"/>
                  </a:lnTo>
                  <a:lnTo>
                    <a:pt x="60007" y="208598"/>
                  </a:lnTo>
                  <a:lnTo>
                    <a:pt x="60007" y="179070"/>
                  </a:lnTo>
                  <a:cubicBezTo>
                    <a:pt x="60007" y="173355"/>
                    <a:pt x="62865" y="167640"/>
                    <a:pt x="67627" y="163830"/>
                  </a:cubicBezTo>
                  <a:cubicBezTo>
                    <a:pt x="79057" y="155258"/>
                    <a:pt x="91440" y="149543"/>
                    <a:pt x="105727" y="145733"/>
                  </a:cubicBezTo>
                  <a:cubicBezTo>
                    <a:pt x="116205" y="142875"/>
                    <a:pt x="126682" y="140970"/>
                    <a:pt x="138113" y="140970"/>
                  </a:cubicBezTo>
                  <a:cubicBezTo>
                    <a:pt x="148590" y="140970"/>
                    <a:pt x="160020" y="142875"/>
                    <a:pt x="170498" y="145733"/>
                  </a:cubicBezTo>
                  <a:cubicBezTo>
                    <a:pt x="183833" y="149543"/>
                    <a:pt x="197168" y="155258"/>
                    <a:pt x="208598" y="163830"/>
                  </a:cubicBezTo>
                  <a:cubicBezTo>
                    <a:pt x="212408" y="167640"/>
                    <a:pt x="215265" y="173355"/>
                    <a:pt x="215265" y="179070"/>
                  </a:cubicBezTo>
                  <a:close/>
                  <a:moveTo>
                    <a:pt x="138113" y="53340"/>
                  </a:moveTo>
                  <a:cubicBezTo>
                    <a:pt x="159068" y="53340"/>
                    <a:pt x="177165" y="70485"/>
                    <a:pt x="177165" y="92393"/>
                  </a:cubicBezTo>
                  <a:lnTo>
                    <a:pt x="177165" y="92393"/>
                  </a:lnTo>
                  <a:cubicBezTo>
                    <a:pt x="177165" y="113348"/>
                    <a:pt x="160020" y="131445"/>
                    <a:pt x="138113" y="131445"/>
                  </a:cubicBezTo>
                  <a:cubicBezTo>
                    <a:pt x="117157" y="131445"/>
                    <a:pt x="99060" y="114300"/>
                    <a:pt x="99060" y="92393"/>
                  </a:cubicBezTo>
                  <a:cubicBezTo>
                    <a:pt x="99060" y="70485"/>
                    <a:pt x="116205" y="53340"/>
                    <a:pt x="138113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781FD36-0C5A-F35D-95F8-86473507630F}"/>
                </a:ext>
              </a:extLst>
            </p:cNvPr>
            <p:cNvSpPr txBox="1"/>
            <p:nvPr/>
          </p:nvSpPr>
          <p:spPr>
            <a:xfrm>
              <a:off x="8419664" y="2253810"/>
              <a:ext cx="1188356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Customer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A095D4-752B-B562-923A-22B07D9BB5E7}"/>
              </a:ext>
            </a:extLst>
          </p:cNvPr>
          <p:cNvSpPr/>
          <p:nvPr/>
        </p:nvSpPr>
        <p:spPr>
          <a:xfrm rot="914620">
            <a:off x="9125563" y="5322180"/>
            <a:ext cx="232210" cy="242149"/>
          </a:xfrm>
          <a:custGeom>
            <a:avLst/>
            <a:gdLst>
              <a:gd name="connsiteX0" fmla="*/ 37148 w 123825"/>
              <a:gd name="connsiteY0" fmla="*/ 119063 h 124777"/>
              <a:gd name="connsiteX1" fmla="*/ 41910 w 123825"/>
              <a:gd name="connsiteY1" fmla="*/ 121920 h 124777"/>
              <a:gd name="connsiteX2" fmla="*/ 44768 w 123825"/>
              <a:gd name="connsiteY2" fmla="*/ 119063 h 124777"/>
              <a:gd name="connsiteX3" fmla="*/ 59055 w 123825"/>
              <a:gd name="connsiteY3" fmla="*/ 80010 h 124777"/>
              <a:gd name="connsiteX4" fmla="*/ 103823 w 123825"/>
              <a:gd name="connsiteY4" fmla="*/ 124777 h 124777"/>
              <a:gd name="connsiteX5" fmla="*/ 123825 w 123825"/>
              <a:gd name="connsiteY5" fmla="*/ 104775 h 124777"/>
              <a:gd name="connsiteX6" fmla="*/ 79058 w 123825"/>
              <a:gd name="connsiteY6" fmla="*/ 60007 h 124777"/>
              <a:gd name="connsiteX7" fmla="*/ 118110 w 123825"/>
              <a:gd name="connsiteY7" fmla="*/ 45720 h 124777"/>
              <a:gd name="connsiteX8" fmla="*/ 120968 w 123825"/>
              <a:gd name="connsiteY8" fmla="*/ 40957 h 124777"/>
              <a:gd name="connsiteX9" fmla="*/ 118110 w 123825"/>
              <a:gd name="connsiteY9" fmla="*/ 38100 h 124777"/>
              <a:gd name="connsiteX10" fmla="*/ 4763 w 123825"/>
              <a:gd name="connsiteY10" fmla="*/ 0 h 124777"/>
              <a:gd name="connsiteX11" fmla="*/ 3810 w 123825"/>
              <a:gd name="connsiteY11" fmla="*/ 0 h 124777"/>
              <a:gd name="connsiteX12" fmla="*/ 3810 w 123825"/>
              <a:gd name="connsiteY12" fmla="*/ 0 h 124777"/>
              <a:gd name="connsiteX13" fmla="*/ 0 w 123825"/>
              <a:gd name="connsiteY13" fmla="*/ 3810 h 124777"/>
              <a:gd name="connsiteX14" fmla="*/ 0 w 123825"/>
              <a:gd name="connsiteY14" fmla="*/ 4763 h 124777"/>
              <a:gd name="connsiteX15" fmla="*/ 37148 w 123825"/>
              <a:gd name="connsiteY15" fmla="*/ 119063 h 12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825" h="124777">
                <a:moveTo>
                  <a:pt x="37148" y="119063"/>
                </a:moveTo>
                <a:cubicBezTo>
                  <a:pt x="38100" y="120968"/>
                  <a:pt x="40005" y="121920"/>
                  <a:pt x="41910" y="121920"/>
                </a:cubicBezTo>
                <a:cubicBezTo>
                  <a:pt x="42863" y="121920"/>
                  <a:pt x="43815" y="120968"/>
                  <a:pt x="44768" y="119063"/>
                </a:cubicBezTo>
                <a:lnTo>
                  <a:pt x="59055" y="80010"/>
                </a:lnTo>
                <a:lnTo>
                  <a:pt x="103823" y="124777"/>
                </a:lnTo>
                <a:lnTo>
                  <a:pt x="123825" y="104775"/>
                </a:lnTo>
                <a:lnTo>
                  <a:pt x="79058" y="60007"/>
                </a:lnTo>
                <a:lnTo>
                  <a:pt x="118110" y="45720"/>
                </a:lnTo>
                <a:cubicBezTo>
                  <a:pt x="120015" y="44768"/>
                  <a:pt x="120968" y="42863"/>
                  <a:pt x="120968" y="40957"/>
                </a:cubicBezTo>
                <a:cubicBezTo>
                  <a:pt x="120968" y="40005"/>
                  <a:pt x="120015" y="39052"/>
                  <a:pt x="118110" y="38100"/>
                </a:cubicBezTo>
                <a:lnTo>
                  <a:pt x="4763" y="0"/>
                </a:lnTo>
                <a:cubicBezTo>
                  <a:pt x="4763" y="0"/>
                  <a:pt x="3810" y="0"/>
                  <a:pt x="3810" y="0"/>
                </a:cubicBezTo>
                <a:lnTo>
                  <a:pt x="3810" y="0"/>
                </a:lnTo>
                <a:cubicBezTo>
                  <a:pt x="1905" y="0"/>
                  <a:pt x="0" y="1905"/>
                  <a:pt x="0" y="3810"/>
                </a:cubicBezTo>
                <a:cubicBezTo>
                  <a:pt x="0" y="3810"/>
                  <a:pt x="0" y="4763"/>
                  <a:pt x="0" y="4763"/>
                </a:cubicBezTo>
                <a:lnTo>
                  <a:pt x="37148" y="11906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65000"/>
              </a:schemeClr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6248C2D-72A4-3F45-F846-E9B92D6DD0E4}"/>
              </a:ext>
            </a:extLst>
          </p:cNvPr>
          <p:cNvSpPr/>
          <p:nvPr/>
        </p:nvSpPr>
        <p:spPr>
          <a:xfrm>
            <a:off x="8569595" y="3841307"/>
            <a:ext cx="815927" cy="268242"/>
          </a:xfrm>
          <a:prstGeom prst="roundRect">
            <a:avLst/>
          </a:prstGeom>
          <a:solidFill>
            <a:srgbClr val="70257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" rtlCol="0" anchor="ctr"/>
          <a:lstStyle/>
          <a:p>
            <a:pPr algn="ctr"/>
            <a:r>
              <a:rPr lang="en-US" sz="1200" dirty="0">
                <a:latin typeface="Franklin Gothic Medium Cond" panose="020B0606030402020204" pitchFamily="34" charset="0"/>
              </a:rPr>
              <a:t>View &gt;</a:t>
            </a:r>
            <a:endParaRPr lang="en-GB" sz="1200" dirty="0">
              <a:latin typeface="Franklin Gothic Medium Cond" panose="020B06060304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D807974-2AF5-B4D3-812B-47AA56CE3DFC}"/>
              </a:ext>
            </a:extLst>
          </p:cNvPr>
          <p:cNvSpPr/>
          <p:nvPr/>
        </p:nvSpPr>
        <p:spPr>
          <a:xfrm>
            <a:off x="8569594" y="4216443"/>
            <a:ext cx="815927" cy="268242"/>
          </a:xfrm>
          <a:prstGeom prst="roundRect">
            <a:avLst/>
          </a:prstGeom>
          <a:solidFill>
            <a:srgbClr val="70257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" rtlCol="0" anchor="ctr"/>
          <a:lstStyle/>
          <a:p>
            <a:pPr algn="ctr"/>
            <a:r>
              <a:rPr lang="en-US" sz="1200" dirty="0">
                <a:latin typeface="Franklin Gothic Medium Cond" panose="020B0606030402020204" pitchFamily="34" charset="0"/>
              </a:rPr>
              <a:t>View &gt;</a:t>
            </a:r>
            <a:endParaRPr lang="en-GB" sz="12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8263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 animBg="1"/>
      <p:bldP spid="68" grpId="0" animBg="1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7B9ED7-65D1-4371-0ADA-04BEEB4164BE}"/>
              </a:ext>
            </a:extLst>
          </p:cNvPr>
          <p:cNvGrpSpPr/>
          <p:nvPr/>
        </p:nvGrpSpPr>
        <p:grpSpPr>
          <a:xfrm>
            <a:off x="2288811" y="1222528"/>
            <a:ext cx="7614376" cy="4943868"/>
            <a:chOff x="2288811" y="1222528"/>
            <a:chExt cx="7614376" cy="4943868"/>
          </a:xfrm>
          <a:effectLst>
            <a:outerShdw blurRad="38100" dir="8100000" sy="-23000" kx="800400" algn="br" rotWithShape="0">
              <a:prstClr val="black">
                <a:alpha val="21000"/>
              </a:prst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771303-D10B-FFFA-CADE-4593023FF2AA}"/>
                </a:ext>
              </a:extLst>
            </p:cNvPr>
            <p:cNvSpPr/>
            <p:nvPr/>
          </p:nvSpPr>
          <p:spPr>
            <a:xfrm>
              <a:off x="2288811" y="2052702"/>
              <a:ext cx="7614375" cy="4113694"/>
            </a:xfrm>
            <a:custGeom>
              <a:avLst/>
              <a:gdLst>
                <a:gd name="connsiteX0" fmla="*/ 0 w 7614375"/>
                <a:gd name="connsiteY0" fmla="*/ 0 h 4113694"/>
                <a:gd name="connsiteX1" fmla="*/ 7614375 w 7614375"/>
                <a:gd name="connsiteY1" fmla="*/ 0 h 4113694"/>
                <a:gd name="connsiteX2" fmla="*/ 7614375 w 7614375"/>
                <a:gd name="connsiteY2" fmla="*/ 3991580 h 4113694"/>
                <a:gd name="connsiteX3" fmla="*/ 7492261 w 7614375"/>
                <a:gd name="connsiteY3" fmla="*/ 4113694 h 4113694"/>
                <a:gd name="connsiteX4" fmla="*/ 122114 w 7614375"/>
                <a:gd name="connsiteY4" fmla="*/ 4113694 h 4113694"/>
                <a:gd name="connsiteX5" fmla="*/ 0 w 7614375"/>
                <a:gd name="connsiteY5" fmla="*/ 3991580 h 4113694"/>
                <a:gd name="connsiteX6" fmla="*/ 0 w 7614375"/>
                <a:gd name="connsiteY6" fmla="*/ 0 h 411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4113694">
                  <a:moveTo>
                    <a:pt x="0" y="0"/>
                  </a:moveTo>
                  <a:lnTo>
                    <a:pt x="7614375" y="0"/>
                  </a:lnTo>
                  <a:lnTo>
                    <a:pt x="7614375" y="3991580"/>
                  </a:lnTo>
                  <a:cubicBezTo>
                    <a:pt x="7614375" y="4059022"/>
                    <a:pt x="7559703" y="4113694"/>
                    <a:pt x="7492261" y="4113694"/>
                  </a:cubicBezTo>
                  <a:lnTo>
                    <a:pt x="122114" y="4113694"/>
                  </a:lnTo>
                  <a:cubicBezTo>
                    <a:pt x="54672" y="4113694"/>
                    <a:pt x="0" y="4059022"/>
                    <a:pt x="0" y="39915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9BA00-573E-E36F-02B8-4AF069E976AB}"/>
                </a:ext>
              </a:extLst>
            </p:cNvPr>
            <p:cNvSpPr/>
            <p:nvPr/>
          </p:nvSpPr>
          <p:spPr>
            <a:xfrm>
              <a:off x="2288812" y="1222528"/>
              <a:ext cx="7614375" cy="830174"/>
            </a:xfrm>
            <a:custGeom>
              <a:avLst/>
              <a:gdLst>
                <a:gd name="connsiteX0" fmla="*/ 122114 w 7614375"/>
                <a:gd name="connsiteY0" fmla="*/ 0 h 830174"/>
                <a:gd name="connsiteX1" fmla="*/ 7492261 w 7614375"/>
                <a:gd name="connsiteY1" fmla="*/ 0 h 830174"/>
                <a:gd name="connsiteX2" fmla="*/ 7614375 w 7614375"/>
                <a:gd name="connsiteY2" fmla="*/ 122114 h 830174"/>
                <a:gd name="connsiteX3" fmla="*/ 7614375 w 7614375"/>
                <a:gd name="connsiteY3" fmla="*/ 830174 h 830174"/>
                <a:gd name="connsiteX4" fmla="*/ 0 w 7614375"/>
                <a:gd name="connsiteY4" fmla="*/ 830174 h 830174"/>
                <a:gd name="connsiteX5" fmla="*/ 0 w 7614375"/>
                <a:gd name="connsiteY5" fmla="*/ 122114 h 830174"/>
                <a:gd name="connsiteX6" fmla="*/ 122114 w 7614375"/>
                <a:gd name="connsiteY6" fmla="*/ 0 h 83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830174">
                  <a:moveTo>
                    <a:pt x="122114" y="0"/>
                  </a:moveTo>
                  <a:lnTo>
                    <a:pt x="7492261" y="0"/>
                  </a:lnTo>
                  <a:cubicBezTo>
                    <a:pt x="7559703" y="0"/>
                    <a:pt x="7614375" y="54672"/>
                    <a:pt x="7614375" y="122114"/>
                  </a:cubicBezTo>
                  <a:lnTo>
                    <a:pt x="7614375" y="830174"/>
                  </a:lnTo>
                  <a:lnTo>
                    <a:pt x="0" y="830174"/>
                  </a:lnTo>
                  <a:lnTo>
                    <a:pt x="0" y="122114"/>
                  </a:lnTo>
                  <a:cubicBezTo>
                    <a:pt x="0" y="54672"/>
                    <a:pt x="54672" y="0"/>
                    <a:pt x="12211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A1FA2470-E37B-BBDB-6BB2-BC5EB1B7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45" y="427300"/>
            <a:ext cx="4609985" cy="5811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Staff web UI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3E54BD-D3B6-3C25-5DF7-EC38B1A98ABC}"/>
              </a:ext>
            </a:extLst>
          </p:cNvPr>
          <p:cNvSpPr/>
          <p:nvPr/>
        </p:nvSpPr>
        <p:spPr>
          <a:xfrm>
            <a:off x="9733969" y="2068519"/>
            <a:ext cx="137631" cy="2056929"/>
          </a:xfrm>
          <a:prstGeom prst="roundRect">
            <a:avLst>
              <a:gd name="adj" fmla="val 2407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B1B4C4E-A233-4E51-8C08-9CDB0B894876}"/>
              </a:ext>
            </a:extLst>
          </p:cNvPr>
          <p:cNvSpPr/>
          <p:nvPr/>
        </p:nvSpPr>
        <p:spPr>
          <a:xfrm>
            <a:off x="2288812" y="1226780"/>
            <a:ext cx="7614375" cy="825922"/>
          </a:xfrm>
          <a:custGeom>
            <a:avLst/>
            <a:gdLst>
              <a:gd name="connsiteX0" fmla="*/ 912326 w 7614375"/>
              <a:gd name="connsiteY0" fmla="*/ 0 h 825922"/>
              <a:gd name="connsiteX1" fmla="*/ 2453290 w 7614375"/>
              <a:gd name="connsiteY1" fmla="*/ 0 h 825922"/>
              <a:gd name="connsiteX2" fmla="*/ 2527151 w 7614375"/>
              <a:gd name="connsiteY2" fmla="*/ 73861 h 825922"/>
              <a:gd name="connsiteX3" fmla="*/ 2527151 w 7614375"/>
              <a:gd name="connsiteY3" fmla="*/ 126624 h 825922"/>
              <a:gd name="connsiteX4" fmla="*/ 2530962 w 7614375"/>
              <a:gd name="connsiteY4" fmla="*/ 145501 h 825922"/>
              <a:gd name="connsiteX5" fmla="*/ 2530962 w 7614375"/>
              <a:gd name="connsiteY5" fmla="*/ 320683 h 825922"/>
              <a:gd name="connsiteX6" fmla="*/ 7614375 w 7614375"/>
              <a:gd name="connsiteY6" fmla="*/ 320683 h 825922"/>
              <a:gd name="connsiteX7" fmla="*/ 7614375 w 7614375"/>
              <a:gd name="connsiteY7" fmla="*/ 825922 h 825922"/>
              <a:gd name="connsiteX8" fmla="*/ 0 w 7614375"/>
              <a:gd name="connsiteY8" fmla="*/ 825922 h 825922"/>
              <a:gd name="connsiteX9" fmla="*/ 0 w 7614375"/>
              <a:gd name="connsiteY9" fmla="*/ 320683 h 825922"/>
              <a:gd name="connsiteX10" fmla="*/ 838465 w 7614375"/>
              <a:gd name="connsiteY10" fmla="*/ 320683 h 825922"/>
              <a:gd name="connsiteX11" fmla="*/ 838465 w 7614375"/>
              <a:gd name="connsiteY11" fmla="*/ 73861 h 825922"/>
              <a:gd name="connsiteX12" fmla="*/ 912326 w 7614375"/>
              <a:gd name="connsiteY12" fmla="*/ 0 h 82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14375" h="825922">
                <a:moveTo>
                  <a:pt x="912326" y="0"/>
                </a:moveTo>
                <a:lnTo>
                  <a:pt x="2453290" y="0"/>
                </a:lnTo>
                <a:cubicBezTo>
                  <a:pt x="2494082" y="0"/>
                  <a:pt x="2527151" y="33069"/>
                  <a:pt x="2527151" y="73861"/>
                </a:cubicBezTo>
                <a:lnTo>
                  <a:pt x="2527151" y="126624"/>
                </a:lnTo>
                <a:lnTo>
                  <a:pt x="2530962" y="145501"/>
                </a:lnTo>
                <a:lnTo>
                  <a:pt x="2530962" y="320683"/>
                </a:lnTo>
                <a:lnTo>
                  <a:pt x="7614375" y="320683"/>
                </a:lnTo>
                <a:lnTo>
                  <a:pt x="7614375" y="825922"/>
                </a:lnTo>
                <a:lnTo>
                  <a:pt x="0" y="825922"/>
                </a:lnTo>
                <a:lnTo>
                  <a:pt x="0" y="320683"/>
                </a:lnTo>
                <a:lnTo>
                  <a:pt x="838465" y="320683"/>
                </a:lnTo>
                <a:lnTo>
                  <a:pt x="838465" y="73861"/>
                </a:lnTo>
                <a:cubicBezTo>
                  <a:pt x="838465" y="33069"/>
                  <a:pt x="871534" y="0"/>
                  <a:pt x="912326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98DB0D-467F-256E-675A-64A68D8E001F}"/>
              </a:ext>
            </a:extLst>
          </p:cNvPr>
          <p:cNvSpPr/>
          <p:nvPr/>
        </p:nvSpPr>
        <p:spPr>
          <a:xfrm>
            <a:off x="2763977" y="1637597"/>
            <a:ext cx="5859605" cy="333055"/>
          </a:xfrm>
          <a:prstGeom prst="roundRect">
            <a:avLst>
              <a:gd name="adj" fmla="val 2789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540C427F-FBDF-98ED-8006-FEC854732165}"/>
              </a:ext>
            </a:extLst>
          </p:cNvPr>
          <p:cNvSpPr/>
          <p:nvPr/>
        </p:nvSpPr>
        <p:spPr>
          <a:xfrm rot="10800000">
            <a:off x="2425404" y="1678154"/>
            <a:ext cx="214534" cy="249457"/>
          </a:xfrm>
          <a:prstGeom prst="chevron">
            <a:avLst>
              <a:gd name="adj" fmla="val 65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07D01F-21B0-2E6F-7191-A85F41F1ADE6}"/>
              </a:ext>
            </a:extLst>
          </p:cNvPr>
          <p:cNvCxnSpPr>
            <a:cxnSpLocks/>
          </p:cNvCxnSpPr>
          <p:nvPr/>
        </p:nvCxnSpPr>
        <p:spPr>
          <a:xfrm>
            <a:off x="2985296" y="1825957"/>
            <a:ext cx="3578528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>
            <a:extLst>
              <a:ext uri="{FF2B5EF4-FFF2-40B4-BE49-F238E27FC236}">
                <a16:creationId xmlns:a16="http://schemas.microsoft.com/office/drawing/2014/main" id="{C80511B1-7741-5595-0CD6-6A10D01A3F74}"/>
              </a:ext>
            </a:extLst>
          </p:cNvPr>
          <p:cNvSpPr/>
          <p:nvPr/>
        </p:nvSpPr>
        <p:spPr>
          <a:xfrm rot="2700000">
            <a:off x="9608388" y="1304190"/>
            <a:ext cx="161043" cy="161043"/>
          </a:xfrm>
          <a:prstGeom prst="plus">
            <a:avLst>
              <a:gd name="adj" fmla="val 44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616BB7A-AE6A-86DE-6C27-E551FAF2957F}"/>
              </a:ext>
            </a:extLst>
          </p:cNvPr>
          <p:cNvGraphicFramePr>
            <a:graphicFrameLocks noGrp="1"/>
          </p:cNvGraphicFramePr>
          <p:nvPr/>
        </p:nvGraphicFramePr>
        <p:xfrm>
          <a:off x="2425403" y="2800953"/>
          <a:ext cx="7190075" cy="334804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905901">
                  <a:extLst>
                    <a:ext uri="{9D8B030D-6E8A-4147-A177-3AD203B41FA5}">
                      <a16:colId xmlns:a16="http://schemas.microsoft.com/office/drawing/2014/main" val="692624864"/>
                    </a:ext>
                  </a:extLst>
                </a:gridCol>
                <a:gridCol w="921779">
                  <a:extLst>
                    <a:ext uri="{9D8B030D-6E8A-4147-A177-3AD203B41FA5}">
                      <a16:colId xmlns:a16="http://schemas.microsoft.com/office/drawing/2014/main" val="2541867227"/>
                    </a:ext>
                  </a:extLst>
                </a:gridCol>
                <a:gridCol w="896150">
                  <a:extLst>
                    <a:ext uri="{9D8B030D-6E8A-4147-A177-3AD203B41FA5}">
                      <a16:colId xmlns:a16="http://schemas.microsoft.com/office/drawing/2014/main" val="942226036"/>
                    </a:ext>
                  </a:extLst>
                </a:gridCol>
                <a:gridCol w="3386454">
                  <a:extLst>
                    <a:ext uri="{9D8B030D-6E8A-4147-A177-3AD203B41FA5}">
                      <a16:colId xmlns:a16="http://schemas.microsoft.com/office/drawing/2014/main" val="3396142061"/>
                    </a:ext>
                  </a:extLst>
                </a:gridCol>
                <a:gridCol w="1079791">
                  <a:extLst>
                    <a:ext uri="{9D8B030D-6E8A-4147-A177-3AD203B41FA5}">
                      <a16:colId xmlns:a16="http://schemas.microsoft.com/office/drawing/2014/main" val="235626586"/>
                    </a:ext>
                  </a:extLst>
                </a:gridCol>
              </a:tblGrid>
              <a:tr h="30321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#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Date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Type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Title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Satisfaction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473732"/>
                  </a:ext>
                </a:extLst>
              </a:tr>
              <a:tr h="3032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23433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Today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Returns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Return of </a:t>
                      </a:r>
                      <a:r>
                        <a:rPr lang="en-US" sz="1200" dirty="0" err="1">
                          <a:latin typeface="Franklin Gothic Book" panose="020B0503020102020204" pitchFamily="34" charset="0"/>
                        </a:rPr>
                        <a:t>Bäevolk</a:t>
                      </a:r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 4-person 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3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12034"/>
                  </a:ext>
                </a:extLst>
              </a:tr>
              <a:tr h="3032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23419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Today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Question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Asks how to update kayak firmware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3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286350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23414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Yesterday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Question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Asks what other colors are available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49661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23413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Yesterday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Complaint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T-Shirt printing inadequate quality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6415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23407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Yesterday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Returns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Delivery late; return initiated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3920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23399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501117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23287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81378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23244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97827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23243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80811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23190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758228"/>
                  </a:ext>
                </a:extLst>
              </a:tr>
            </a:tbl>
          </a:graphicData>
        </a:graphic>
      </p:graphicFrame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A095D4-752B-B562-923A-22B07D9BB5E7}"/>
              </a:ext>
            </a:extLst>
          </p:cNvPr>
          <p:cNvSpPr/>
          <p:nvPr/>
        </p:nvSpPr>
        <p:spPr>
          <a:xfrm rot="914620">
            <a:off x="9815404" y="4382308"/>
            <a:ext cx="232210" cy="242149"/>
          </a:xfrm>
          <a:custGeom>
            <a:avLst/>
            <a:gdLst>
              <a:gd name="connsiteX0" fmla="*/ 37148 w 123825"/>
              <a:gd name="connsiteY0" fmla="*/ 119063 h 124777"/>
              <a:gd name="connsiteX1" fmla="*/ 41910 w 123825"/>
              <a:gd name="connsiteY1" fmla="*/ 121920 h 124777"/>
              <a:gd name="connsiteX2" fmla="*/ 44768 w 123825"/>
              <a:gd name="connsiteY2" fmla="*/ 119063 h 124777"/>
              <a:gd name="connsiteX3" fmla="*/ 59055 w 123825"/>
              <a:gd name="connsiteY3" fmla="*/ 80010 h 124777"/>
              <a:gd name="connsiteX4" fmla="*/ 103823 w 123825"/>
              <a:gd name="connsiteY4" fmla="*/ 124777 h 124777"/>
              <a:gd name="connsiteX5" fmla="*/ 123825 w 123825"/>
              <a:gd name="connsiteY5" fmla="*/ 104775 h 124777"/>
              <a:gd name="connsiteX6" fmla="*/ 79058 w 123825"/>
              <a:gd name="connsiteY6" fmla="*/ 60007 h 124777"/>
              <a:gd name="connsiteX7" fmla="*/ 118110 w 123825"/>
              <a:gd name="connsiteY7" fmla="*/ 45720 h 124777"/>
              <a:gd name="connsiteX8" fmla="*/ 120968 w 123825"/>
              <a:gd name="connsiteY8" fmla="*/ 40957 h 124777"/>
              <a:gd name="connsiteX9" fmla="*/ 118110 w 123825"/>
              <a:gd name="connsiteY9" fmla="*/ 38100 h 124777"/>
              <a:gd name="connsiteX10" fmla="*/ 4763 w 123825"/>
              <a:gd name="connsiteY10" fmla="*/ 0 h 124777"/>
              <a:gd name="connsiteX11" fmla="*/ 3810 w 123825"/>
              <a:gd name="connsiteY11" fmla="*/ 0 h 124777"/>
              <a:gd name="connsiteX12" fmla="*/ 3810 w 123825"/>
              <a:gd name="connsiteY12" fmla="*/ 0 h 124777"/>
              <a:gd name="connsiteX13" fmla="*/ 0 w 123825"/>
              <a:gd name="connsiteY13" fmla="*/ 3810 h 124777"/>
              <a:gd name="connsiteX14" fmla="*/ 0 w 123825"/>
              <a:gd name="connsiteY14" fmla="*/ 4763 h 124777"/>
              <a:gd name="connsiteX15" fmla="*/ 37148 w 123825"/>
              <a:gd name="connsiteY15" fmla="*/ 119063 h 12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825" h="124777">
                <a:moveTo>
                  <a:pt x="37148" y="119063"/>
                </a:moveTo>
                <a:cubicBezTo>
                  <a:pt x="38100" y="120968"/>
                  <a:pt x="40005" y="121920"/>
                  <a:pt x="41910" y="121920"/>
                </a:cubicBezTo>
                <a:cubicBezTo>
                  <a:pt x="42863" y="121920"/>
                  <a:pt x="43815" y="120968"/>
                  <a:pt x="44768" y="119063"/>
                </a:cubicBezTo>
                <a:lnTo>
                  <a:pt x="59055" y="80010"/>
                </a:lnTo>
                <a:lnTo>
                  <a:pt x="103823" y="124777"/>
                </a:lnTo>
                <a:lnTo>
                  <a:pt x="123825" y="104775"/>
                </a:lnTo>
                <a:lnTo>
                  <a:pt x="79058" y="60007"/>
                </a:lnTo>
                <a:lnTo>
                  <a:pt x="118110" y="45720"/>
                </a:lnTo>
                <a:cubicBezTo>
                  <a:pt x="120015" y="44768"/>
                  <a:pt x="120968" y="42863"/>
                  <a:pt x="120968" y="40957"/>
                </a:cubicBezTo>
                <a:cubicBezTo>
                  <a:pt x="120968" y="40005"/>
                  <a:pt x="120015" y="39052"/>
                  <a:pt x="118110" y="38100"/>
                </a:cubicBezTo>
                <a:lnTo>
                  <a:pt x="4763" y="0"/>
                </a:lnTo>
                <a:cubicBezTo>
                  <a:pt x="4763" y="0"/>
                  <a:pt x="3810" y="0"/>
                  <a:pt x="3810" y="0"/>
                </a:cubicBezTo>
                <a:lnTo>
                  <a:pt x="3810" y="0"/>
                </a:lnTo>
                <a:cubicBezTo>
                  <a:pt x="1905" y="0"/>
                  <a:pt x="0" y="1905"/>
                  <a:pt x="0" y="3810"/>
                </a:cubicBezTo>
                <a:cubicBezTo>
                  <a:pt x="0" y="3810"/>
                  <a:pt x="0" y="4763"/>
                  <a:pt x="0" y="4763"/>
                </a:cubicBezTo>
                <a:lnTo>
                  <a:pt x="37148" y="11906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65000"/>
              </a:schemeClr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953C99-4CD5-4741-D82C-EBE9042964CA}"/>
              </a:ext>
            </a:extLst>
          </p:cNvPr>
          <p:cNvGrpSpPr/>
          <p:nvPr/>
        </p:nvGrpSpPr>
        <p:grpSpPr>
          <a:xfrm>
            <a:off x="2288811" y="2052702"/>
            <a:ext cx="7417688" cy="369324"/>
            <a:chOff x="2288811" y="2052702"/>
            <a:chExt cx="7417688" cy="3693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F8A546-1AEB-A63F-4BDA-F60EF98C11E5}"/>
                </a:ext>
              </a:extLst>
            </p:cNvPr>
            <p:cNvSpPr/>
            <p:nvPr/>
          </p:nvSpPr>
          <p:spPr>
            <a:xfrm>
              <a:off x="2288811" y="2052702"/>
              <a:ext cx="7413571" cy="3693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000" rtlCol="0" anchor="ctr"/>
            <a:lstStyle/>
            <a:p>
              <a:r>
                <a:rPr lang="en-US" sz="1400" dirty="0">
                  <a:latin typeface="Franklin Gothic Book" panose="020B0503020102020204" pitchFamily="34" charset="0"/>
                </a:rPr>
                <a:t>Tickets</a:t>
              </a:r>
              <a:endParaRPr lang="en-GB" sz="14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781FD36-0C5A-F35D-95F8-86473507630F}"/>
                </a:ext>
              </a:extLst>
            </p:cNvPr>
            <p:cNvSpPr txBox="1"/>
            <p:nvPr/>
          </p:nvSpPr>
          <p:spPr>
            <a:xfrm>
              <a:off x="9061171" y="2118151"/>
              <a:ext cx="6453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Staff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9AEC9-B309-36FF-59D6-986FC70C6B6C}"/>
                </a:ext>
              </a:extLst>
            </p:cNvPr>
            <p:cNvSpPr/>
            <p:nvPr/>
          </p:nvSpPr>
          <p:spPr>
            <a:xfrm>
              <a:off x="8834993" y="2150572"/>
              <a:ext cx="203242" cy="203242"/>
            </a:xfrm>
            <a:custGeom>
              <a:avLst/>
              <a:gdLst>
                <a:gd name="connsiteX0" fmla="*/ 0 w 276225"/>
                <a:gd name="connsiteY0" fmla="*/ 138113 h 276225"/>
                <a:gd name="connsiteX1" fmla="*/ 138113 w 276225"/>
                <a:gd name="connsiteY1" fmla="*/ 276225 h 276225"/>
                <a:gd name="connsiteX2" fmla="*/ 276225 w 276225"/>
                <a:gd name="connsiteY2" fmla="*/ 138113 h 276225"/>
                <a:gd name="connsiteX3" fmla="*/ 138113 w 276225"/>
                <a:gd name="connsiteY3" fmla="*/ 0 h 276225"/>
                <a:gd name="connsiteX4" fmla="*/ 0 w 276225"/>
                <a:gd name="connsiteY4" fmla="*/ 138113 h 276225"/>
                <a:gd name="connsiteX5" fmla="*/ 215265 w 276225"/>
                <a:gd name="connsiteY5" fmla="*/ 179070 h 276225"/>
                <a:gd name="connsiteX6" fmla="*/ 215265 w 276225"/>
                <a:gd name="connsiteY6" fmla="*/ 208598 h 276225"/>
                <a:gd name="connsiteX7" fmla="*/ 60007 w 276225"/>
                <a:gd name="connsiteY7" fmla="*/ 208598 h 276225"/>
                <a:gd name="connsiteX8" fmla="*/ 60007 w 276225"/>
                <a:gd name="connsiteY8" fmla="*/ 179070 h 276225"/>
                <a:gd name="connsiteX9" fmla="*/ 67627 w 276225"/>
                <a:gd name="connsiteY9" fmla="*/ 163830 h 276225"/>
                <a:gd name="connsiteX10" fmla="*/ 105727 w 276225"/>
                <a:gd name="connsiteY10" fmla="*/ 145733 h 276225"/>
                <a:gd name="connsiteX11" fmla="*/ 138113 w 276225"/>
                <a:gd name="connsiteY11" fmla="*/ 140970 h 276225"/>
                <a:gd name="connsiteX12" fmla="*/ 170498 w 276225"/>
                <a:gd name="connsiteY12" fmla="*/ 145733 h 276225"/>
                <a:gd name="connsiteX13" fmla="*/ 208598 w 276225"/>
                <a:gd name="connsiteY13" fmla="*/ 163830 h 276225"/>
                <a:gd name="connsiteX14" fmla="*/ 215265 w 276225"/>
                <a:gd name="connsiteY14" fmla="*/ 179070 h 276225"/>
                <a:gd name="connsiteX15" fmla="*/ 138113 w 276225"/>
                <a:gd name="connsiteY15" fmla="*/ 53340 h 276225"/>
                <a:gd name="connsiteX16" fmla="*/ 177165 w 276225"/>
                <a:gd name="connsiteY16" fmla="*/ 92393 h 276225"/>
                <a:gd name="connsiteX17" fmla="*/ 177165 w 276225"/>
                <a:gd name="connsiteY17" fmla="*/ 92393 h 276225"/>
                <a:gd name="connsiteX18" fmla="*/ 138113 w 276225"/>
                <a:gd name="connsiteY18" fmla="*/ 131445 h 276225"/>
                <a:gd name="connsiteX19" fmla="*/ 99060 w 276225"/>
                <a:gd name="connsiteY19" fmla="*/ 92393 h 276225"/>
                <a:gd name="connsiteX20" fmla="*/ 138113 w 276225"/>
                <a:gd name="connsiteY20" fmla="*/ 533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276225">
                  <a:moveTo>
                    <a:pt x="0" y="138113"/>
                  </a:moveTo>
                  <a:cubicBezTo>
                    <a:pt x="0" y="214313"/>
                    <a:pt x="61913" y="276225"/>
                    <a:pt x="138113" y="276225"/>
                  </a:cubicBezTo>
                  <a:cubicBezTo>
                    <a:pt x="214313" y="276225"/>
                    <a:pt x="276225" y="214313"/>
                    <a:pt x="276225" y="138113"/>
                  </a:cubicBezTo>
                  <a:cubicBezTo>
                    <a:pt x="276225" y="61913"/>
                    <a:pt x="214313" y="0"/>
                    <a:pt x="138113" y="0"/>
                  </a:cubicBezTo>
                  <a:cubicBezTo>
                    <a:pt x="61913" y="0"/>
                    <a:pt x="0" y="61913"/>
                    <a:pt x="0" y="138113"/>
                  </a:cubicBezTo>
                  <a:close/>
                  <a:moveTo>
                    <a:pt x="215265" y="179070"/>
                  </a:moveTo>
                  <a:lnTo>
                    <a:pt x="215265" y="208598"/>
                  </a:lnTo>
                  <a:lnTo>
                    <a:pt x="60007" y="208598"/>
                  </a:lnTo>
                  <a:lnTo>
                    <a:pt x="60007" y="179070"/>
                  </a:lnTo>
                  <a:cubicBezTo>
                    <a:pt x="60007" y="173355"/>
                    <a:pt x="62865" y="167640"/>
                    <a:pt x="67627" y="163830"/>
                  </a:cubicBezTo>
                  <a:cubicBezTo>
                    <a:pt x="79057" y="155258"/>
                    <a:pt x="91440" y="149543"/>
                    <a:pt x="105727" y="145733"/>
                  </a:cubicBezTo>
                  <a:cubicBezTo>
                    <a:pt x="116205" y="142875"/>
                    <a:pt x="126682" y="140970"/>
                    <a:pt x="138113" y="140970"/>
                  </a:cubicBezTo>
                  <a:cubicBezTo>
                    <a:pt x="148590" y="140970"/>
                    <a:pt x="160020" y="142875"/>
                    <a:pt x="170498" y="145733"/>
                  </a:cubicBezTo>
                  <a:cubicBezTo>
                    <a:pt x="183833" y="149543"/>
                    <a:pt x="197168" y="155258"/>
                    <a:pt x="208598" y="163830"/>
                  </a:cubicBezTo>
                  <a:cubicBezTo>
                    <a:pt x="212408" y="167640"/>
                    <a:pt x="215265" y="173355"/>
                    <a:pt x="215265" y="179070"/>
                  </a:cubicBezTo>
                  <a:close/>
                  <a:moveTo>
                    <a:pt x="138113" y="53340"/>
                  </a:moveTo>
                  <a:cubicBezTo>
                    <a:pt x="159068" y="53340"/>
                    <a:pt x="177165" y="70485"/>
                    <a:pt x="177165" y="92393"/>
                  </a:cubicBezTo>
                  <a:lnTo>
                    <a:pt x="177165" y="92393"/>
                  </a:lnTo>
                  <a:cubicBezTo>
                    <a:pt x="177165" y="113348"/>
                    <a:pt x="160020" y="131445"/>
                    <a:pt x="138113" y="131445"/>
                  </a:cubicBezTo>
                  <a:cubicBezTo>
                    <a:pt x="117157" y="131445"/>
                    <a:pt x="99060" y="114300"/>
                    <a:pt x="99060" y="92393"/>
                  </a:cubicBezTo>
                  <a:cubicBezTo>
                    <a:pt x="99060" y="70485"/>
                    <a:pt x="116205" y="53340"/>
                    <a:pt x="138113" y="5334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6B3064C-AAE8-A53F-3E48-F57D64F34C5C}"/>
                </a:ext>
              </a:extLst>
            </p:cNvPr>
            <p:cNvCxnSpPr/>
            <p:nvPr/>
          </p:nvCxnSpPr>
          <p:spPr>
            <a:xfrm>
              <a:off x="2288811" y="2422026"/>
              <a:ext cx="7400098" cy="0"/>
            </a:xfrm>
            <a:prstGeom prst="line">
              <a:avLst/>
            </a:prstGeom>
            <a:ln>
              <a:solidFill>
                <a:srgbClr val="D59E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CA9D46-B8EF-E85E-444C-4ECEA8847E24}"/>
              </a:ext>
            </a:extLst>
          </p:cNvPr>
          <p:cNvGrpSpPr/>
          <p:nvPr/>
        </p:nvGrpSpPr>
        <p:grpSpPr>
          <a:xfrm>
            <a:off x="2463782" y="2486276"/>
            <a:ext cx="1921697" cy="254908"/>
            <a:chOff x="2463782" y="2486276"/>
            <a:chExt cx="1921697" cy="25490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0C6764C-5A59-A534-031A-8C207A2BD66A}"/>
                </a:ext>
              </a:extLst>
            </p:cNvPr>
            <p:cNvSpPr/>
            <p:nvPr/>
          </p:nvSpPr>
          <p:spPr>
            <a:xfrm>
              <a:off x="2463782" y="2499774"/>
              <a:ext cx="824320" cy="2414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9E49C4-309D-DEA1-8971-8C92AB9E7040}"/>
                </a:ext>
              </a:extLst>
            </p:cNvPr>
            <p:cNvSpPr txBox="1"/>
            <p:nvPr/>
          </p:nvSpPr>
          <p:spPr>
            <a:xfrm>
              <a:off x="2545411" y="2486276"/>
              <a:ext cx="184006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272 open         15923 closed</a:t>
              </a:r>
              <a:endParaRPr lang="en-GB" sz="10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DBBE4-243E-9054-6760-D5E7A15CDAEB}"/>
                </a:ext>
              </a:extLst>
            </p:cNvPr>
            <p:cNvCxnSpPr>
              <a:cxnSpLocks/>
            </p:cNvCxnSpPr>
            <p:nvPr/>
          </p:nvCxnSpPr>
          <p:spPr>
            <a:xfrm>
              <a:off x="2463782" y="2727088"/>
              <a:ext cx="824320" cy="0"/>
            </a:xfrm>
            <a:prstGeom prst="line">
              <a:avLst/>
            </a:prstGeom>
            <a:ln>
              <a:solidFill>
                <a:srgbClr val="D59E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89B97D-B34E-AD26-B7A9-CE2DD20F453A}"/>
              </a:ext>
            </a:extLst>
          </p:cNvPr>
          <p:cNvGrpSpPr/>
          <p:nvPr/>
        </p:nvGrpSpPr>
        <p:grpSpPr>
          <a:xfrm>
            <a:off x="8795013" y="3138280"/>
            <a:ext cx="626727" cy="2961658"/>
            <a:chOff x="8795013" y="3138280"/>
            <a:chExt cx="626727" cy="296165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E5CDFE-7DE3-C30D-5FB5-70A4EFCCFA49}"/>
                </a:ext>
              </a:extLst>
            </p:cNvPr>
            <p:cNvSpPr/>
            <p:nvPr/>
          </p:nvSpPr>
          <p:spPr>
            <a:xfrm>
              <a:off x="8795013" y="3138280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E48DFBE-BDDD-297A-001B-26E9BEBDF83C}"/>
                </a:ext>
              </a:extLst>
            </p:cNvPr>
            <p:cNvSpPr/>
            <p:nvPr/>
          </p:nvSpPr>
          <p:spPr>
            <a:xfrm>
              <a:off x="8795013" y="3434025"/>
              <a:ext cx="619898" cy="24643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Great</a:t>
              </a:r>
              <a:endParaRPr lang="en-GB" sz="13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A16B4C1-65AC-B85A-121A-358429A771AB}"/>
                </a:ext>
              </a:extLst>
            </p:cNvPr>
            <p:cNvSpPr/>
            <p:nvPr/>
          </p:nvSpPr>
          <p:spPr>
            <a:xfrm>
              <a:off x="8795013" y="3743150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C005535-4F49-8CF8-5D12-FCE34CAECECE}"/>
                </a:ext>
              </a:extLst>
            </p:cNvPr>
            <p:cNvSpPr/>
            <p:nvPr/>
          </p:nvSpPr>
          <p:spPr>
            <a:xfrm>
              <a:off x="8795013" y="4047815"/>
              <a:ext cx="619898" cy="24643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Bad</a:t>
              </a:r>
              <a:endParaRPr lang="en-GB" sz="13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38598C5-1F08-14C0-CA97-FB655EB91F03}"/>
                </a:ext>
              </a:extLst>
            </p:cNvPr>
            <p:cNvSpPr/>
            <p:nvPr/>
          </p:nvSpPr>
          <p:spPr>
            <a:xfrm>
              <a:off x="8795013" y="4352480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B16D3E4-EBFE-81D4-5CE4-1BAA928A3877}"/>
                </a:ext>
              </a:extLst>
            </p:cNvPr>
            <p:cNvSpPr/>
            <p:nvPr/>
          </p:nvSpPr>
          <p:spPr>
            <a:xfrm>
              <a:off x="8795013" y="4652685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6F86C8-314A-95B6-A8B7-46842D130AE0}"/>
                </a:ext>
              </a:extLst>
            </p:cNvPr>
            <p:cNvSpPr/>
            <p:nvPr/>
          </p:nvSpPr>
          <p:spPr>
            <a:xfrm>
              <a:off x="8795013" y="4952890"/>
              <a:ext cx="619898" cy="24643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Bad</a:t>
              </a:r>
              <a:endParaRPr lang="en-GB" sz="13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4D67CC-F88A-1DCC-999A-32A73725DD59}"/>
                </a:ext>
              </a:extLst>
            </p:cNvPr>
            <p:cNvSpPr/>
            <p:nvPr/>
          </p:nvSpPr>
          <p:spPr>
            <a:xfrm>
              <a:off x="8795013" y="5253095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8A61EC4-E9E2-8E6E-F0B1-3C93ACDA92B3}"/>
                </a:ext>
              </a:extLst>
            </p:cNvPr>
            <p:cNvSpPr/>
            <p:nvPr/>
          </p:nvSpPr>
          <p:spPr>
            <a:xfrm>
              <a:off x="8795013" y="5553300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…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F5F7D68-6C9D-51F9-4F00-3B0E20B7EA44}"/>
                </a:ext>
              </a:extLst>
            </p:cNvPr>
            <p:cNvSpPr/>
            <p:nvPr/>
          </p:nvSpPr>
          <p:spPr>
            <a:xfrm>
              <a:off x="8801842" y="5853502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…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E9B843-259F-7670-E9A8-96AED7553044}"/>
              </a:ext>
            </a:extLst>
          </p:cNvPr>
          <p:cNvGrpSpPr/>
          <p:nvPr/>
        </p:nvGrpSpPr>
        <p:grpSpPr>
          <a:xfrm>
            <a:off x="8427365" y="2485678"/>
            <a:ext cx="1187355" cy="241410"/>
            <a:chOff x="8427365" y="2485678"/>
            <a:chExt cx="1187355" cy="24141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ECA966C-DF22-0832-D89C-93400DAF473C}"/>
                </a:ext>
              </a:extLst>
            </p:cNvPr>
            <p:cNvSpPr/>
            <p:nvPr/>
          </p:nvSpPr>
          <p:spPr>
            <a:xfrm>
              <a:off x="8427365" y="2485678"/>
              <a:ext cx="1187355" cy="24141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/>
                <a:t>Search…</a:t>
              </a:r>
              <a:endParaRPr lang="en-GB" sz="1050" dirty="0"/>
            </a:p>
          </p:txBody>
        </p:sp>
        <p:pic>
          <p:nvPicPr>
            <p:cNvPr id="24" name="Graphic 23" descr="Magnifying glass with solid fill">
              <a:extLst>
                <a:ext uri="{FF2B5EF4-FFF2-40B4-BE49-F238E27FC236}">
                  <a16:creationId xmlns:a16="http://schemas.microsoft.com/office/drawing/2014/main" id="{0B993CE3-AE60-8620-A32E-76608D165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99365" y="2524767"/>
              <a:ext cx="160643" cy="160643"/>
            </a:xfrm>
            <a:prstGeom prst="rect">
              <a:avLst/>
            </a:prstGeom>
          </p:spPr>
        </p:pic>
      </p:grp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9B15A8E7-1B95-E1B6-189C-2BC029B1F554}"/>
              </a:ext>
            </a:extLst>
          </p:cNvPr>
          <p:cNvSpPr/>
          <p:nvPr/>
        </p:nvSpPr>
        <p:spPr>
          <a:xfrm>
            <a:off x="8694861" y="508332"/>
            <a:ext cx="2215845" cy="616326"/>
          </a:xfrm>
          <a:prstGeom prst="wedgeRoundRectCallout">
            <a:avLst>
              <a:gd name="adj1" fmla="val -43329"/>
              <a:gd name="adj2" fmla="val 290656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</a:t>
            </a: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A15DE267-35D2-C2C0-3C0A-2AF32B24376D}"/>
              </a:ext>
            </a:extLst>
          </p:cNvPr>
          <p:cNvSpPr/>
          <p:nvPr/>
        </p:nvSpPr>
        <p:spPr>
          <a:xfrm>
            <a:off x="1599586" y="5128897"/>
            <a:ext cx="2215845" cy="616326"/>
          </a:xfrm>
          <a:prstGeom prst="wedgeRoundRectCallout">
            <a:avLst>
              <a:gd name="adj1" fmla="val 79047"/>
              <a:gd name="adj2" fmla="val -139085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0AAE1F4-5642-BDBD-A037-4133E546450E}"/>
              </a:ext>
            </a:extLst>
          </p:cNvPr>
          <p:cNvSpPr/>
          <p:nvPr/>
        </p:nvSpPr>
        <p:spPr>
          <a:xfrm>
            <a:off x="3288102" y="705051"/>
            <a:ext cx="2215845" cy="616326"/>
          </a:xfrm>
          <a:prstGeom prst="wedgeRoundRectCallout">
            <a:avLst>
              <a:gd name="adj1" fmla="val 65986"/>
              <a:gd name="adj2" fmla="val 347812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Summarization</a:t>
            </a: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9DA4200A-1EF3-EE48-78AA-FF60782090A0}"/>
              </a:ext>
            </a:extLst>
          </p:cNvPr>
          <p:cNvSpPr/>
          <p:nvPr/>
        </p:nvSpPr>
        <p:spPr>
          <a:xfrm>
            <a:off x="9383835" y="5457732"/>
            <a:ext cx="2215845" cy="616326"/>
          </a:xfrm>
          <a:prstGeom prst="wedgeRoundRectCallout">
            <a:avLst>
              <a:gd name="adj1" fmla="val -63454"/>
              <a:gd name="adj2" fmla="val -231904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score</a:t>
            </a: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51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8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7B9ED7-65D1-4371-0ADA-04BEEB4164BE}"/>
              </a:ext>
            </a:extLst>
          </p:cNvPr>
          <p:cNvGrpSpPr/>
          <p:nvPr/>
        </p:nvGrpSpPr>
        <p:grpSpPr>
          <a:xfrm>
            <a:off x="2288811" y="1222528"/>
            <a:ext cx="7614376" cy="4943868"/>
            <a:chOff x="2288811" y="1222528"/>
            <a:chExt cx="7614376" cy="4943868"/>
          </a:xfrm>
          <a:effectLst>
            <a:outerShdw blurRad="38100" dir="8100000" sy="-23000" kx="800400" algn="br" rotWithShape="0">
              <a:prstClr val="black">
                <a:alpha val="21000"/>
              </a:prst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771303-D10B-FFFA-CADE-4593023FF2AA}"/>
                </a:ext>
              </a:extLst>
            </p:cNvPr>
            <p:cNvSpPr/>
            <p:nvPr/>
          </p:nvSpPr>
          <p:spPr>
            <a:xfrm>
              <a:off x="2288811" y="2052702"/>
              <a:ext cx="7614375" cy="4113694"/>
            </a:xfrm>
            <a:custGeom>
              <a:avLst/>
              <a:gdLst>
                <a:gd name="connsiteX0" fmla="*/ 0 w 7614375"/>
                <a:gd name="connsiteY0" fmla="*/ 0 h 4113694"/>
                <a:gd name="connsiteX1" fmla="*/ 7614375 w 7614375"/>
                <a:gd name="connsiteY1" fmla="*/ 0 h 4113694"/>
                <a:gd name="connsiteX2" fmla="*/ 7614375 w 7614375"/>
                <a:gd name="connsiteY2" fmla="*/ 3991580 h 4113694"/>
                <a:gd name="connsiteX3" fmla="*/ 7492261 w 7614375"/>
                <a:gd name="connsiteY3" fmla="*/ 4113694 h 4113694"/>
                <a:gd name="connsiteX4" fmla="*/ 122114 w 7614375"/>
                <a:gd name="connsiteY4" fmla="*/ 4113694 h 4113694"/>
                <a:gd name="connsiteX5" fmla="*/ 0 w 7614375"/>
                <a:gd name="connsiteY5" fmla="*/ 3991580 h 4113694"/>
                <a:gd name="connsiteX6" fmla="*/ 0 w 7614375"/>
                <a:gd name="connsiteY6" fmla="*/ 0 h 411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4113694">
                  <a:moveTo>
                    <a:pt x="0" y="0"/>
                  </a:moveTo>
                  <a:lnTo>
                    <a:pt x="7614375" y="0"/>
                  </a:lnTo>
                  <a:lnTo>
                    <a:pt x="7614375" y="3991580"/>
                  </a:lnTo>
                  <a:cubicBezTo>
                    <a:pt x="7614375" y="4059022"/>
                    <a:pt x="7559703" y="4113694"/>
                    <a:pt x="7492261" y="4113694"/>
                  </a:cubicBezTo>
                  <a:lnTo>
                    <a:pt x="122114" y="4113694"/>
                  </a:lnTo>
                  <a:cubicBezTo>
                    <a:pt x="54672" y="4113694"/>
                    <a:pt x="0" y="4059022"/>
                    <a:pt x="0" y="39915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9BA00-573E-E36F-02B8-4AF069E976AB}"/>
                </a:ext>
              </a:extLst>
            </p:cNvPr>
            <p:cNvSpPr/>
            <p:nvPr/>
          </p:nvSpPr>
          <p:spPr>
            <a:xfrm>
              <a:off x="2288812" y="1222528"/>
              <a:ext cx="7614375" cy="830174"/>
            </a:xfrm>
            <a:custGeom>
              <a:avLst/>
              <a:gdLst>
                <a:gd name="connsiteX0" fmla="*/ 122114 w 7614375"/>
                <a:gd name="connsiteY0" fmla="*/ 0 h 830174"/>
                <a:gd name="connsiteX1" fmla="*/ 7492261 w 7614375"/>
                <a:gd name="connsiteY1" fmla="*/ 0 h 830174"/>
                <a:gd name="connsiteX2" fmla="*/ 7614375 w 7614375"/>
                <a:gd name="connsiteY2" fmla="*/ 122114 h 830174"/>
                <a:gd name="connsiteX3" fmla="*/ 7614375 w 7614375"/>
                <a:gd name="connsiteY3" fmla="*/ 830174 h 830174"/>
                <a:gd name="connsiteX4" fmla="*/ 0 w 7614375"/>
                <a:gd name="connsiteY4" fmla="*/ 830174 h 830174"/>
                <a:gd name="connsiteX5" fmla="*/ 0 w 7614375"/>
                <a:gd name="connsiteY5" fmla="*/ 122114 h 830174"/>
                <a:gd name="connsiteX6" fmla="*/ 122114 w 7614375"/>
                <a:gd name="connsiteY6" fmla="*/ 0 h 83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830174">
                  <a:moveTo>
                    <a:pt x="122114" y="0"/>
                  </a:moveTo>
                  <a:lnTo>
                    <a:pt x="7492261" y="0"/>
                  </a:lnTo>
                  <a:cubicBezTo>
                    <a:pt x="7559703" y="0"/>
                    <a:pt x="7614375" y="54672"/>
                    <a:pt x="7614375" y="122114"/>
                  </a:cubicBezTo>
                  <a:lnTo>
                    <a:pt x="7614375" y="830174"/>
                  </a:lnTo>
                  <a:lnTo>
                    <a:pt x="0" y="830174"/>
                  </a:lnTo>
                  <a:lnTo>
                    <a:pt x="0" y="122114"/>
                  </a:lnTo>
                  <a:cubicBezTo>
                    <a:pt x="0" y="54672"/>
                    <a:pt x="54672" y="0"/>
                    <a:pt x="12211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A1FA2470-E37B-BBDB-6BB2-BC5EB1B7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45" y="427300"/>
            <a:ext cx="4609985" cy="5811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Staff web UI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B1B4C4E-A233-4E51-8C08-9CDB0B894876}"/>
              </a:ext>
            </a:extLst>
          </p:cNvPr>
          <p:cNvSpPr/>
          <p:nvPr/>
        </p:nvSpPr>
        <p:spPr>
          <a:xfrm>
            <a:off x="2288812" y="1226780"/>
            <a:ext cx="7614375" cy="825922"/>
          </a:xfrm>
          <a:custGeom>
            <a:avLst/>
            <a:gdLst>
              <a:gd name="connsiteX0" fmla="*/ 912326 w 7614375"/>
              <a:gd name="connsiteY0" fmla="*/ 0 h 825922"/>
              <a:gd name="connsiteX1" fmla="*/ 2453290 w 7614375"/>
              <a:gd name="connsiteY1" fmla="*/ 0 h 825922"/>
              <a:gd name="connsiteX2" fmla="*/ 2527151 w 7614375"/>
              <a:gd name="connsiteY2" fmla="*/ 73861 h 825922"/>
              <a:gd name="connsiteX3" fmla="*/ 2527151 w 7614375"/>
              <a:gd name="connsiteY3" fmla="*/ 126624 h 825922"/>
              <a:gd name="connsiteX4" fmla="*/ 2530962 w 7614375"/>
              <a:gd name="connsiteY4" fmla="*/ 145501 h 825922"/>
              <a:gd name="connsiteX5" fmla="*/ 2530962 w 7614375"/>
              <a:gd name="connsiteY5" fmla="*/ 320683 h 825922"/>
              <a:gd name="connsiteX6" fmla="*/ 7614375 w 7614375"/>
              <a:gd name="connsiteY6" fmla="*/ 320683 h 825922"/>
              <a:gd name="connsiteX7" fmla="*/ 7614375 w 7614375"/>
              <a:gd name="connsiteY7" fmla="*/ 825922 h 825922"/>
              <a:gd name="connsiteX8" fmla="*/ 0 w 7614375"/>
              <a:gd name="connsiteY8" fmla="*/ 825922 h 825922"/>
              <a:gd name="connsiteX9" fmla="*/ 0 w 7614375"/>
              <a:gd name="connsiteY9" fmla="*/ 320683 h 825922"/>
              <a:gd name="connsiteX10" fmla="*/ 838465 w 7614375"/>
              <a:gd name="connsiteY10" fmla="*/ 320683 h 825922"/>
              <a:gd name="connsiteX11" fmla="*/ 838465 w 7614375"/>
              <a:gd name="connsiteY11" fmla="*/ 73861 h 825922"/>
              <a:gd name="connsiteX12" fmla="*/ 912326 w 7614375"/>
              <a:gd name="connsiteY12" fmla="*/ 0 h 82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14375" h="825922">
                <a:moveTo>
                  <a:pt x="912326" y="0"/>
                </a:moveTo>
                <a:lnTo>
                  <a:pt x="2453290" y="0"/>
                </a:lnTo>
                <a:cubicBezTo>
                  <a:pt x="2494082" y="0"/>
                  <a:pt x="2527151" y="33069"/>
                  <a:pt x="2527151" y="73861"/>
                </a:cubicBezTo>
                <a:lnTo>
                  <a:pt x="2527151" y="126624"/>
                </a:lnTo>
                <a:lnTo>
                  <a:pt x="2530962" y="145501"/>
                </a:lnTo>
                <a:lnTo>
                  <a:pt x="2530962" y="320683"/>
                </a:lnTo>
                <a:lnTo>
                  <a:pt x="7614375" y="320683"/>
                </a:lnTo>
                <a:lnTo>
                  <a:pt x="7614375" y="825922"/>
                </a:lnTo>
                <a:lnTo>
                  <a:pt x="0" y="825922"/>
                </a:lnTo>
                <a:lnTo>
                  <a:pt x="0" y="320683"/>
                </a:lnTo>
                <a:lnTo>
                  <a:pt x="838465" y="320683"/>
                </a:lnTo>
                <a:lnTo>
                  <a:pt x="838465" y="73861"/>
                </a:lnTo>
                <a:cubicBezTo>
                  <a:pt x="838465" y="33069"/>
                  <a:pt x="871534" y="0"/>
                  <a:pt x="912326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98DB0D-467F-256E-675A-64A68D8E001F}"/>
              </a:ext>
            </a:extLst>
          </p:cNvPr>
          <p:cNvSpPr/>
          <p:nvPr/>
        </p:nvSpPr>
        <p:spPr>
          <a:xfrm>
            <a:off x="2763977" y="1637597"/>
            <a:ext cx="5859605" cy="333055"/>
          </a:xfrm>
          <a:prstGeom prst="roundRect">
            <a:avLst>
              <a:gd name="adj" fmla="val 2789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540C427F-FBDF-98ED-8006-FEC854732165}"/>
              </a:ext>
            </a:extLst>
          </p:cNvPr>
          <p:cNvSpPr/>
          <p:nvPr/>
        </p:nvSpPr>
        <p:spPr>
          <a:xfrm rot="10800000">
            <a:off x="2425404" y="1678154"/>
            <a:ext cx="214534" cy="249457"/>
          </a:xfrm>
          <a:prstGeom prst="chevron">
            <a:avLst>
              <a:gd name="adj" fmla="val 65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07D01F-21B0-2E6F-7191-A85F41F1ADE6}"/>
              </a:ext>
            </a:extLst>
          </p:cNvPr>
          <p:cNvCxnSpPr>
            <a:cxnSpLocks/>
          </p:cNvCxnSpPr>
          <p:nvPr/>
        </p:nvCxnSpPr>
        <p:spPr>
          <a:xfrm>
            <a:off x="2985296" y="1825957"/>
            <a:ext cx="3578528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>
            <a:extLst>
              <a:ext uri="{FF2B5EF4-FFF2-40B4-BE49-F238E27FC236}">
                <a16:creationId xmlns:a16="http://schemas.microsoft.com/office/drawing/2014/main" id="{C80511B1-7741-5595-0CD6-6A10D01A3F74}"/>
              </a:ext>
            </a:extLst>
          </p:cNvPr>
          <p:cNvSpPr/>
          <p:nvPr/>
        </p:nvSpPr>
        <p:spPr>
          <a:xfrm rot="2700000">
            <a:off x="9608388" y="1304190"/>
            <a:ext cx="161043" cy="161043"/>
          </a:xfrm>
          <a:prstGeom prst="plus">
            <a:avLst>
              <a:gd name="adj" fmla="val 44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F8A546-1AEB-A63F-4BDA-F60EF98C11E5}"/>
              </a:ext>
            </a:extLst>
          </p:cNvPr>
          <p:cNvSpPr/>
          <p:nvPr/>
        </p:nvSpPr>
        <p:spPr>
          <a:xfrm>
            <a:off x="2288811" y="2052702"/>
            <a:ext cx="7614375" cy="369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000" rtlCol="0" anchor="ctr"/>
          <a:lstStyle/>
          <a:p>
            <a:r>
              <a:rPr lang="en-US" sz="1400" dirty="0">
                <a:latin typeface="Franklin Gothic Book" panose="020B0503020102020204" pitchFamily="34" charset="0"/>
              </a:rPr>
              <a:t>Ticket 23419</a:t>
            </a:r>
            <a:endParaRPr lang="en-GB" sz="1400" dirty="0">
              <a:latin typeface="Franklin Gothic Book" panose="020B05030201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81FD36-0C5A-F35D-95F8-86473507630F}"/>
              </a:ext>
            </a:extLst>
          </p:cNvPr>
          <p:cNvSpPr txBox="1"/>
          <p:nvPr/>
        </p:nvSpPr>
        <p:spPr>
          <a:xfrm>
            <a:off x="9257858" y="2113691"/>
            <a:ext cx="645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Staff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29AEC9-B309-36FF-59D6-986FC70C6B6C}"/>
              </a:ext>
            </a:extLst>
          </p:cNvPr>
          <p:cNvSpPr/>
          <p:nvPr/>
        </p:nvSpPr>
        <p:spPr>
          <a:xfrm>
            <a:off x="9031680" y="2150572"/>
            <a:ext cx="203242" cy="203242"/>
          </a:xfrm>
          <a:custGeom>
            <a:avLst/>
            <a:gdLst>
              <a:gd name="connsiteX0" fmla="*/ 0 w 276225"/>
              <a:gd name="connsiteY0" fmla="*/ 138113 h 276225"/>
              <a:gd name="connsiteX1" fmla="*/ 138113 w 276225"/>
              <a:gd name="connsiteY1" fmla="*/ 276225 h 276225"/>
              <a:gd name="connsiteX2" fmla="*/ 276225 w 276225"/>
              <a:gd name="connsiteY2" fmla="*/ 138113 h 276225"/>
              <a:gd name="connsiteX3" fmla="*/ 138113 w 276225"/>
              <a:gd name="connsiteY3" fmla="*/ 0 h 276225"/>
              <a:gd name="connsiteX4" fmla="*/ 0 w 276225"/>
              <a:gd name="connsiteY4" fmla="*/ 138113 h 276225"/>
              <a:gd name="connsiteX5" fmla="*/ 215265 w 276225"/>
              <a:gd name="connsiteY5" fmla="*/ 179070 h 276225"/>
              <a:gd name="connsiteX6" fmla="*/ 215265 w 276225"/>
              <a:gd name="connsiteY6" fmla="*/ 208598 h 276225"/>
              <a:gd name="connsiteX7" fmla="*/ 60007 w 276225"/>
              <a:gd name="connsiteY7" fmla="*/ 208598 h 276225"/>
              <a:gd name="connsiteX8" fmla="*/ 60007 w 276225"/>
              <a:gd name="connsiteY8" fmla="*/ 179070 h 276225"/>
              <a:gd name="connsiteX9" fmla="*/ 67627 w 276225"/>
              <a:gd name="connsiteY9" fmla="*/ 163830 h 276225"/>
              <a:gd name="connsiteX10" fmla="*/ 105727 w 276225"/>
              <a:gd name="connsiteY10" fmla="*/ 145733 h 276225"/>
              <a:gd name="connsiteX11" fmla="*/ 138113 w 276225"/>
              <a:gd name="connsiteY11" fmla="*/ 140970 h 276225"/>
              <a:gd name="connsiteX12" fmla="*/ 170498 w 276225"/>
              <a:gd name="connsiteY12" fmla="*/ 145733 h 276225"/>
              <a:gd name="connsiteX13" fmla="*/ 208598 w 276225"/>
              <a:gd name="connsiteY13" fmla="*/ 163830 h 276225"/>
              <a:gd name="connsiteX14" fmla="*/ 215265 w 276225"/>
              <a:gd name="connsiteY14" fmla="*/ 179070 h 276225"/>
              <a:gd name="connsiteX15" fmla="*/ 138113 w 276225"/>
              <a:gd name="connsiteY15" fmla="*/ 53340 h 276225"/>
              <a:gd name="connsiteX16" fmla="*/ 177165 w 276225"/>
              <a:gd name="connsiteY16" fmla="*/ 92393 h 276225"/>
              <a:gd name="connsiteX17" fmla="*/ 177165 w 276225"/>
              <a:gd name="connsiteY17" fmla="*/ 92393 h 276225"/>
              <a:gd name="connsiteX18" fmla="*/ 138113 w 276225"/>
              <a:gd name="connsiteY18" fmla="*/ 131445 h 276225"/>
              <a:gd name="connsiteX19" fmla="*/ 99060 w 276225"/>
              <a:gd name="connsiteY19" fmla="*/ 92393 h 276225"/>
              <a:gd name="connsiteX20" fmla="*/ 138113 w 276225"/>
              <a:gd name="connsiteY20" fmla="*/ 5334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6225" h="276225">
                <a:moveTo>
                  <a:pt x="0" y="138113"/>
                </a:moveTo>
                <a:cubicBezTo>
                  <a:pt x="0" y="214313"/>
                  <a:pt x="61913" y="276225"/>
                  <a:pt x="138113" y="276225"/>
                </a:cubicBezTo>
                <a:cubicBezTo>
                  <a:pt x="214313" y="276225"/>
                  <a:pt x="276225" y="214313"/>
                  <a:pt x="276225" y="138113"/>
                </a:cubicBezTo>
                <a:cubicBezTo>
                  <a:pt x="276225" y="61913"/>
                  <a:pt x="214313" y="0"/>
                  <a:pt x="138113" y="0"/>
                </a:cubicBezTo>
                <a:cubicBezTo>
                  <a:pt x="61913" y="0"/>
                  <a:pt x="0" y="61913"/>
                  <a:pt x="0" y="138113"/>
                </a:cubicBezTo>
                <a:close/>
                <a:moveTo>
                  <a:pt x="215265" y="179070"/>
                </a:moveTo>
                <a:lnTo>
                  <a:pt x="215265" y="208598"/>
                </a:lnTo>
                <a:lnTo>
                  <a:pt x="60007" y="208598"/>
                </a:lnTo>
                <a:lnTo>
                  <a:pt x="60007" y="179070"/>
                </a:lnTo>
                <a:cubicBezTo>
                  <a:pt x="60007" y="173355"/>
                  <a:pt x="62865" y="167640"/>
                  <a:pt x="67627" y="163830"/>
                </a:cubicBezTo>
                <a:cubicBezTo>
                  <a:pt x="79057" y="155258"/>
                  <a:pt x="91440" y="149543"/>
                  <a:pt x="105727" y="145733"/>
                </a:cubicBezTo>
                <a:cubicBezTo>
                  <a:pt x="116205" y="142875"/>
                  <a:pt x="126682" y="140970"/>
                  <a:pt x="138113" y="140970"/>
                </a:cubicBezTo>
                <a:cubicBezTo>
                  <a:pt x="148590" y="140970"/>
                  <a:pt x="160020" y="142875"/>
                  <a:pt x="170498" y="145733"/>
                </a:cubicBezTo>
                <a:cubicBezTo>
                  <a:pt x="183833" y="149543"/>
                  <a:pt x="197168" y="155258"/>
                  <a:pt x="208598" y="163830"/>
                </a:cubicBezTo>
                <a:cubicBezTo>
                  <a:pt x="212408" y="167640"/>
                  <a:pt x="215265" y="173355"/>
                  <a:pt x="215265" y="179070"/>
                </a:cubicBezTo>
                <a:close/>
                <a:moveTo>
                  <a:pt x="138113" y="53340"/>
                </a:moveTo>
                <a:cubicBezTo>
                  <a:pt x="159068" y="53340"/>
                  <a:pt x="177165" y="70485"/>
                  <a:pt x="177165" y="92393"/>
                </a:cubicBezTo>
                <a:lnTo>
                  <a:pt x="177165" y="92393"/>
                </a:lnTo>
                <a:cubicBezTo>
                  <a:pt x="177165" y="113348"/>
                  <a:pt x="160020" y="131445"/>
                  <a:pt x="138113" y="131445"/>
                </a:cubicBezTo>
                <a:cubicBezTo>
                  <a:pt x="117157" y="131445"/>
                  <a:pt x="99060" y="114300"/>
                  <a:pt x="99060" y="92393"/>
                </a:cubicBezTo>
                <a:cubicBezTo>
                  <a:pt x="99060" y="70485"/>
                  <a:pt x="116205" y="53340"/>
                  <a:pt x="138113" y="5334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B3064C-AAE8-A53F-3E48-F57D64F34C5C}"/>
              </a:ext>
            </a:extLst>
          </p:cNvPr>
          <p:cNvCxnSpPr>
            <a:cxnSpLocks/>
          </p:cNvCxnSpPr>
          <p:nvPr/>
        </p:nvCxnSpPr>
        <p:spPr>
          <a:xfrm>
            <a:off x="2288811" y="2422026"/>
            <a:ext cx="7614375" cy="0"/>
          </a:xfrm>
          <a:prstGeom prst="line">
            <a:avLst/>
          </a:prstGeom>
          <a:ln>
            <a:solidFill>
              <a:srgbClr val="D59E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443502-996F-22D9-E03E-FFC0F7173F2F}"/>
              </a:ext>
            </a:extLst>
          </p:cNvPr>
          <p:cNvGraphicFramePr>
            <a:graphicFrameLocks noGrp="1"/>
          </p:cNvGraphicFramePr>
          <p:nvPr/>
        </p:nvGraphicFramePr>
        <p:xfrm>
          <a:off x="2425403" y="2501405"/>
          <a:ext cx="5508496" cy="691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170">
                  <a:extLst>
                    <a:ext uri="{9D8B030D-6E8A-4147-A177-3AD203B41FA5}">
                      <a16:colId xmlns:a16="http://schemas.microsoft.com/office/drawing/2014/main" val="940001452"/>
                    </a:ext>
                  </a:extLst>
                </a:gridCol>
                <a:gridCol w="1653078">
                  <a:extLst>
                    <a:ext uri="{9D8B030D-6E8A-4147-A177-3AD203B41FA5}">
                      <a16:colId xmlns:a16="http://schemas.microsoft.com/office/drawing/2014/main" val="2693532217"/>
                    </a:ext>
                  </a:extLst>
                </a:gridCol>
                <a:gridCol w="902431">
                  <a:extLst>
                    <a:ext uri="{9D8B030D-6E8A-4147-A177-3AD203B41FA5}">
                      <a16:colId xmlns:a16="http://schemas.microsoft.com/office/drawing/2014/main" val="3108425606"/>
                    </a:ext>
                  </a:extLst>
                </a:gridCol>
                <a:gridCol w="1851817">
                  <a:extLst>
                    <a:ext uri="{9D8B030D-6E8A-4147-A177-3AD203B41FA5}">
                      <a16:colId xmlns:a16="http://schemas.microsoft.com/office/drawing/2014/main" val="1414487947"/>
                    </a:ext>
                  </a:extLst>
                </a:gridCol>
              </a:tblGrid>
              <a:tr h="34553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Case type:</a:t>
                      </a:r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3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Status:</a:t>
                      </a:r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979759"/>
                  </a:ext>
                </a:extLst>
              </a:tr>
              <a:tr h="34553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Customer:</a:t>
                      </a:r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3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Product:</a:t>
                      </a:r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44120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B4F438D3-CCD2-F239-D821-29B960B47739}"/>
              </a:ext>
            </a:extLst>
          </p:cNvPr>
          <p:cNvGrpSpPr/>
          <p:nvPr/>
        </p:nvGrpSpPr>
        <p:grpSpPr>
          <a:xfrm>
            <a:off x="3441382" y="2518339"/>
            <a:ext cx="4098813" cy="655407"/>
            <a:chOff x="3441382" y="2518339"/>
            <a:chExt cx="4098813" cy="6554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639E9E-8BE7-16B1-82C9-ABC8E8DED077}"/>
                </a:ext>
              </a:extLst>
            </p:cNvPr>
            <p:cNvSpPr/>
            <p:nvPr/>
          </p:nvSpPr>
          <p:spPr>
            <a:xfrm>
              <a:off x="3441383" y="2518867"/>
              <a:ext cx="1644547" cy="2718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/>
                <a:t>Question</a:t>
              </a:r>
              <a:endParaRPr lang="en-GB" sz="1100" dirty="0"/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E15C35B1-E8AB-7E36-7FAE-9DF39A52FA72}"/>
                </a:ext>
              </a:extLst>
            </p:cNvPr>
            <p:cNvSpPr/>
            <p:nvPr/>
          </p:nvSpPr>
          <p:spPr>
            <a:xfrm rot="5400000">
              <a:off x="4879511" y="2577599"/>
              <a:ext cx="104155" cy="154342"/>
            </a:xfrm>
            <a:prstGeom prst="chevron">
              <a:avLst>
                <a:gd name="adj" fmla="val 7240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63A4751-325B-C91A-2906-AC2B720A4B1E}"/>
                </a:ext>
              </a:extLst>
            </p:cNvPr>
            <p:cNvSpPr/>
            <p:nvPr/>
          </p:nvSpPr>
          <p:spPr>
            <a:xfrm>
              <a:off x="5995596" y="2518339"/>
              <a:ext cx="1544599" cy="2718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/>
                <a:t>Open</a:t>
              </a:r>
              <a:endParaRPr lang="en-GB" sz="1100" dirty="0"/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FF7525E8-3B2F-0E52-215A-88DF65B01CFC}"/>
                </a:ext>
              </a:extLst>
            </p:cNvPr>
            <p:cNvSpPr/>
            <p:nvPr/>
          </p:nvSpPr>
          <p:spPr>
            <a:xfrm rot="5400000">
              <a:off x="7343156" y="2581761"/>
              <a:ext cx="104155" cy="144962"/>
            </a:xfrm>
            <a:prstGeom prst="chevron">
              <a:avLst>
                <a:gd name="adj" fmla="val 7240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CEAEA5F-4A4C-66CE-5487-E2977694C468}"/>
                </a:ext>
              </a:extLst>
            </p:cNvPr>
            <p:cNvSpPr/>
            <p:nvPr/>
          </p:nvSpPr>
          <p:spPr>
            <a:xfrm>
              <a:off x="3441382" y="2901939"/>
              <a:ext cx="1644548" cy="2718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1100" dirty="0"/>
                <a:t>Customer </a:t>
              </a:r>
              <a:r>
                <a:rPr lang="en-US" sz="1100" dirty="0" err="1"/>
                <a:t>McCustomer</a:t>
              </a:r>
              <a:endParaRPr lang="en-GB" sz="1100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2793E3E-EF30-702A-C1FC-FD6A06CFF4DA}"/>
                </a:ext>
              </a:extLst>
            </p:cNvPr>
            <p:cNvSpPr/>
            <p:nvPr/>
          </p:nvSpPr>
          <p:spPr>
            <a:xfrm>
              <a:off x="5995596" y="2901939"/>
              <a:ext cx="1544599" cy="2718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1100" dirty="0"/>
                <a:t>TCX Kayak 2000</a:t>
              </a:r>
              <a:endParaRPr lang="en-GB" sz="1100" dirty="0"/>
            </a:p>
          </p:txBody>
        </p:sp>
        <p:sp>
          <p:nvSpPr>
            <p:cNvPr id="73" name="Graphic 30" descr="Magnifying glass with solid fill">
              <a:extLst>
                <a:ext uri="{FF2B5EF4-FFF2-40B4-BE49-F238E27FC236}">
                  <a16:creationId xmlns:a16="http://schemas.microsoft.com/office/drawing/2014/main" id="{3B78C643-E188-C4B4-E04D-12C765A090C7}"/>
                </a:ext>
              </a:extLst>
            </p:cNvPr>
            <p:cNvSpPr/>
            <p:nvPr/>
          </p:nvSpPr>
          <p:spPr>
            <a:xfrm>
              <a:off x="7322107" y="2960111"/>
              <a:ext cx="155735" cy="155858"/>
            </a:xfrm>
            <a:custGeom>
              <a:avLst/>
              <a:gdLst>
                <a:gd name="connsiteX0" fmla="*/ 151716 w 155735"/>
                <a:gd name="connsiteY0" fmla="*/ 132184 h 155858"/>
                <a:gd name="connsiteX1" fmla="*/ 127054 w 155735"/>
                <a:gd name="connsiteY1" fmla="*/ 107523 h 155858"/>
                <a:gd name="connsiteX2" fmla="*/ 114823 w 155735"/>
                <a:gd name="connsiteY2" fmla="*/ 103774 h 155858"/>
                <a:gd name="connsiteX3" fmla="*/ 106142 w 155735"/>
                <a:gd name="connsiteY3" fmla="*/ 95094 h 155858"/>
                <a:gd name="connsiteX4" fmla="*/ 118374 w 155735"/>
                <a:gd name="connsiteY4" fmla="*/ 59187 h 155858"/>
                <a:gd name="connsiteX5" fmla="*/ 59187 w 155735"/>
                <a:gd name="connsiteY5" fmla="*/ 0 h 155858"/>
                <a:gd name="connsiteX6" fmla="*/ 0 w 155735"/>
                <a:gd name="connsiteY6" fmla="*/ 59187 h 155858"/>
                <a:gd name="connsiteX7" fmla="*/ 59187 w 155735"/>
                <a:gd name="connsiteY7" fmla="*/ 118374 h 155858"/>
                <a:gd name="connsiteX8" fmla="*/ 95094 w 155735"/>
                <a:gd name="connsiteY8" fmla="*/ 106142 h 155858"/>
                <a:gd name="connsiteX9" fmla="*/ 103774 w 155735"/>
                <a:gd name="connsiteY9" fmla="*/ 114823 h 155858"/>
                <a:gd name="connsiteX10" fmla="*/ 107523 w 155735"/>
                <a:gd name="connsiteY10" fmla="*/ 127054 h 155858"/>
                <a:gd name="connsiteX11" fmla="*/ 132184 w 155735"/>
                <a:gd name="connsiteY11" fmla="*/ 151716 h 155858"/>
                <a:gd name="connsiteX12" fmla="*/ 142049 w 155735"/>
                <a:gd name="connsiteY12" fmla="*/ 155859 h 155858"/>
                <a:gd name="connsiteX13" fmla="*/ 151913 w 155735"/>
                <a:gd name="connsiteY13" fmla="*/ 151716 h 155858"/>
                <a:gd name="connsiteX14" fmla="*/ 151716 w 155735"/>
                <a:gd name="connsiteY14" fmla="*/ 132184 h 155858"/>
                <a:gd name="connsiteX15" fmla="*/ 58990 w 155735"/>
                <a:gd name="connsiteY15" fmla="*/ 106339 h 155858"/>
                <a:gd name="connsiteX16" fmla="*/ 11640 w 155735"/>
                <a:gd name="connsiteY16" fmla="*/ 58990 h 155858"/>
                <a:gd name="connsiteX17" fmla="*/ 58990 w 155735"/>
                <a:gd name="connsiteY17" fmla="*/ 11640 h 155858"/>
                <a:gd name="connsiteX18" fmla="*/ 106339 w 155735"/>
                <a:gd name="connsiteY18" fmla="*/ 58990 h 155858"/>
                <a:gd name="connsiteX19" fmla="*/ 58990 w 155735"/>
                <a:gd name="connsiteY19" fmla="*/ 106339 h 15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735" h="155858">
                  <a:moveTo>
                    <a:pt x="151716" y="132184"/>
                  </a:moveTo>
                  <a:lnTo>
                    <a:pt x="127054" y="107523"/>
                  </a:lnTo>
                  <a:cubicBezTo>
                    <a:pt x="123701" y="104169"/>
                    <a:pt x="119163" y="102985"/>
                    <a:pt x="114823" y="103774"/>
                  </a:cubicBezTo>
                  <a:lnTo>
                    <a:pt x="106142" y="95094"/>
                  </a:lnTo>
                  <a:cubicBezTo>
                    <a:pt x="113836" y="85229"/>
                    <a:pt x="118374" y="72603"/>
                    <a:pt x="118374" y="59187"/>
                  </a:cubicBezTo>
                  <a:cubicBezTo>
                    <a:pt x="118374" y="26634"/>
                    <a:pt x="91740" y="0"/>
                    <a:pt x="59187" y="0"/>
                  </a:cubicBezTo>
                  <a:cubicBezTo>
                    <a:pt x="26634" y="0"/>
                    <a:pt x="0" y="26634"/>
                    <a:pt x="0" y="59187"/>
                  </a:cubicBezTo>
                  <a:cubicBezTo>
                    <a:pt x="0" y="91740"/>
                    <a:pt x="26634" y="118374"/>
                    <a:pt x="59187" y="118374"/>
                  </a:cubicBezTo>
                  <a:cubicBezTo>
                    <a:pt x="72603" y="118374"/>
                    <a:pt x="85032" y="113836"/>
                    <a:pt x="95094" y="106142"/>
                  </a:cubicBezTo>
                  <a:lnTo>
                    <a:pt x="103774" y="114823"/>
                  </a:lnTo>
                  <a:cubicBezTo>
                    <a:pt x="102985" y="119163"/>
                    <a:pt x="104169" y="123701"/>
                    <a:pt x="107523" y="127054"/>
                  </a:cubicBezTo>
                  <a:lnTo>
                    <a:pt x="132184" y="151716"/>
                  </a:lnTo>
                  <a:cubicBezTo>
                    <a:pt x="134946" y="154478"/>
                    <a:pt x="138497" y="155859"/>
                    <a:pt x="142049" y="155859"/>
                  </a:cubicBezTo>
                  <a:cubicBezTo>
                    <a:pt x="145600" y="155859"/>
                    <a:pt x="149151" y="154478"/>
                    <a:pt x="151913" y="151716"/>
                  </a:cubicBezTo>
                  <a:cubicBezTo>
                    <a:pt x="157043" y="146192"/>
                    <a:pt x="157043" y="137511"/>
                    <a:pt x="151716" y="132184"/>
                  </a:cubicBezTo>
                  <a:close/>
                  <a:moveTo>
                    <a:pt x="58990" y="106339"/>
                  </a:moveTo>
                  <a:cubicBezTo>
                    <a:pt x="32947" y="106339"/>
                    <a:pt x="11640" y="85032"/>
                    <a:pt x="11640" y="58990"/>
                  </a:cubicBezTo>
                  <a:cubicBezTo>
                    <a:pt x="11640" y="32947"/>
                    <a:pt x="32947" y="11640"/>
                    <a:pt x="58990" y="11640"/>
                  </a:cubicBezTo>
                  <a:cubicBezTo>
                    <a:pt x="85032" y="11640"/>
                    <a:pt x="106339" y="32947"/>
                    <a:pt x="106339" y="58990"/>
                  </a:cubicBezTo>
                  <a:cubicBezTo>
                    <a:pt x="106339" y="85032"/>
                    <a:pt x="85032" y="106339"/>
                    <a:pt x="58990" y="106339"/>
                  </a:cubicBezTo>
                  <a:close/>
                </a:path>
              </a:pathLst>
            </a:custGeom>
            <a:solidFill>
              <a:schemeClr val="bg1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6FD35E-54B3-8C34-E865-416E44E0C4DC}"/>
              </a:ext>
            </a:extLst>
          </p:cNvPr>
          <p:cNvGrpSpPr/>
          <p:nvPr/>
        </p:nvGrpSpPr>
        <p:grpSpPr>
          <a:xfrm>
            <a:off x="2497540" y="3174269"/>
            <a:ext cx="5042655" cy="2284836"/>
            <a:chOff x="2497540" y="3174269"/>
            <a:chExt cx="5042655" cy="228483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AF29468-0A12-447C-4313-86D77CEC1784}"/>
                </a:ext>
              </a:extLst>
            </p:cNvPr>
            <p:cNvSpPr/>
            <p:nvPr/>
          </p:nvSpPr>
          <p:spPr>
            <a:xfrm>
              <a:off x="2497540" y="3243085"/>
              <a:ext cx="5042655" cy="22160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9A8A0DA-7567-99DF-8257-6AD8F4FBED7A}"/>
                </a:ext>
              </a:extLst>
            </p:cNvPr>
            <p:cNvSpPr/>
            <p:nvPr/>
          </p:nvSpPr>
          <p:spPr>
            <a:xfrm>
              <a:off x="2759625" y="3248281"/>
              <a:ext cx="2522256" cy="485300"/>
            </a:xfrm>
            <a:custGeom>
              <a:avLst/>
              <a:gdLst>
                <a:gd name="connsiteX0" fmla="*/ 4753 w 2522256"/>
                <a:gd name="connsiteY0" fmla="*/ 0 h 485300"/>
                <a:gd name="connsiteX1" fmla="*/ 2517504 w 2522256"/>
                <a:gd name="connsiteY1" fmla="*/ 0 h 485300"/>
                <a:gd name="connsiteX2" fmla="*/ 2522256 w 2522256"/>
                <a:gd name="connsiteY2" fmla="*/ 23539 h 485300"/>
                <a:gd name="connsiteX3" fmla="*/ 2522256 w 2522256"/>
                <a:gd name="connsiteY3" fmla="*/ 392945 h 485300"/>
                <a:gd name="connsiteX4" fmla="*/ 2429901 w 2522256"/>
                <a:gd name="connsiteY4" fmla="*/ 485300 h 485300"/>
                <a:gd name="connsiteX5" fmla="*/ 92355 w 2522256"/>
                <a:gd name="connsiteY5" fmla="*/ 485300 h 485300"/>
                <a:gd name="connsiteX6" fmla="*/ 0 w 2522256"/>
                <a:gd name="connsiteY6" fmla="*/ 392945 h 485300"/>
                <a:gd name="connsiteX7" fmla="*/ 0 w 2522256"/>
                <a:gd name="connsiteY7" fmla="*/ 23539 h 485300"/>
                <a:gd name="connsiteX8" fmla="*/ 4753 w 2522256"/>
                <a:gd name="connsiteY8" fmla="*/ 0 h 48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2256" h="485300">
                  <a:moveTo>
                    <a:pt x="4753" y="0"/>
                  </a:moveTo>
                  <a:lnTo>
                    <a:pt x="2517504" y="0"/>
                  </a:lnTo>
                  <a:lnTo>
                    <a:pt x="2522256" y="23539"/>
                  </a:lnTo>
                  <a:lnTo>
                    <a:pt x="2522256" y="392945"/>
                  </a:lnTo>
                  <a:cubicBezTo>
                    <a:pt x="2522256" y="443951"/>
                    <a:pt x="2480907" y="485300"/>
                    <a:pt x="2429901" y="485300"/>
                  </a:cubicBezTo>
                  <a:lnTo>
                    <a:pt x="92355" y="485300"/>
                  </a:lnTo>
                  <a:cubicBezTo>
                    <a:pt x="41349" y="485300"/>
                    <a:pt x="0" y="443951"/>
                    <a:pt x="0" y="392945"/>
                  </a:cubicBezTo>
                  <a:lnTo>
                    <a:pt x="0" y="23539"/>
                  </a:lnTo>
                  <a:lnTo>
                    <a:pt x="475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endParaRPr lang="en-GB" sz="140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2EF789E-6B16-F001-BE2F-3098597640B3}"/>
                </a:ext>
              </a:extLst>
            </p:cNvPr>
            <p:cNvSpPr/>
            <p:nvPr/>
          </p:nvSpPr>
          <p:spPr>
            <a:xfrm>
              <a:off x="2759625" y="4621165"/>
              <a:ext cx="3195348" cy="7378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 yeah but what about blah blah blah because my nan says blah blah and my friend Dave says you can but blah blah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BCADFE3-5524-EAD7-DE52-E897412DA1DF}"/>
                </a:ext>
              </a:extLst>
            </p:cNvPr>
            <p:cNvSpPr/>
            <p:nvPr/>
          </p:nvSpPr>
          <p:spPr>
            <a:xfrm>
              <a:off x="4800496" y="3876766"/>
              <a:ext cx="2522256" cy="603929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ctr"/>
            <a:lstStyle/>
            <a:p>
              <a:r>
                <a:rPr lang="en-US" sz="13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Thanks for your enquiry! The TCX kayak supports blah blah blah.</a:t>
              </a:r>
              <a:endParaRPr lang="en-GB" sz="13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2B8234-8319-9314-3225-E7242431680B}"/>
                </a:ext>
              </a:extLst>
            </p:cNvPr>
            <p:cNvSpPr txBox="1"/>
            <p:nvPr/>
          </p:nvSpPr>
          <p:spPr>
            <a:xfrm>
              <a:off x="2759624" y="4360278"/>
              <a:ext cx="1423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Customer</a:t>
              </a:r>
              <a:endParaRPr lang="en-GB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19169A-E9E1-4655-369F-1045B2DCF514}"/>
                </a:ext>
              </a:extLst>
            </p:cNvPr>
            <p:cNvSpPr txBox="1"/>
            <p:nvPr/>
          </p:nvSpPr>
          <p:spPr>
            <a:xfrm>
              <a:off x="5898108" y="3618310"/>
              <a:ext cx="1423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Support agent</a:t>
              </a:r>
              <a:endParaRPr lang="en-GB" sz="1200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F911F93-D0F1-588D-2694-88185A41F602}"/>
                </a:ext>
              </a:extLst>
            </p:cNvPr>
            <p:cNvSpPr/>
            <p:nvPr/>
          </p:nvSpPr>
          <p:spPr>
            <a:xfrm>
              <a:off x="2763977" y="3174269"/>
              <a:ext cx="2522256" cy="55411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My question my question answer my question blah blah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3E54BD-D3B6-3C25-5DF7-EC38B1A98ABC}"/>
                </a:ext>
              </a:extLst>
            </p:cNvPr>
            <p:cNvSpPr/>
            <p:nvPr/>
          </p:nvSpPr>
          <p:spPr>
            <a:xfrm>
              <a:off x="7432422" y="4439377"/>
              <a:ext cx="91989" cy="1001649"/>
            </a:xfrm>
            <a:prstGeom prst="roundRect">
              <a:avLst>
                <a:gd name="adj" fmla="val 24073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58B0A11-D2AB-BEDB-6B99-D16783C6B1E8}"/>
              </a:ext>
            </a:extLst>
          </p:cNvPr>
          <p:cNvSpPr/>
          <p:nvPr/>
        </p:nvSpPr>
        <p:spPr>
          <a:xfrm>
            <a:off x="2490027" y="5459105"/>
            <a:ext cx="5042655" cy="611635"/>
          </a:xfrm>
          <a:prstGeom prst="roundRect">
            <a:avLst>
              <a:gd name="adj" fmla="val 12948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r>
              <a:rPr lang="en-US" sz="1200" dirty="0">
                <a:solidFill>
                  <a:schemeClr val="tx1"/>
                </a:solidFill>
              </a:rPr>
              <a:t>We have looked into this, and found that the TCX Kayak model 2000 does support backflips as of v3.17. To upgrade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please see http://...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9134CF1-DE19-F078-9647-B3D811424482}"/>
              </a:ext>
            </a:extLst>
          </p:cNvPr>
          <p:cNvGrpSpPr/>
          <p:nvPr/>
        </p:nvGrpSpPr>
        <p:grpSpPr>
          <a:xfrm>
            <a:off x="2497540" y="3216836"/>
            <a:ext cx="5042655" cy="611635"/>
            <a:chOff x="2490027" y="3222793"/>
            <a:chExt cx="5042655" cy="61163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DC099E5-FD63-9D3F-73D4-03D1CB134B51}"/>
                </a:ext>
              </a:extLst>
            </p:cNvPr>
            <p:cNvSpPr/>
            <p:nvPr/>
          </p:nvSpPr>
          <p:spPr>
            <a:xfrm>
              <a:off x="2490027" y="3222793"/>
              <a:ext cx="5042655" cy="611635"/>
            </a:xfrm>
            <a:prstGeom prst="roundRect">
              <a:avLst>
                <a:gd name="adj" fmla="val 4022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tlCol="0" anchor="t" anchorCtr="0"/>
            <a:lstStyle/>
            <a:p>
              <a:r>
                <a:rPr lang="en-US" sz="1300" dirty="0">
                  <a:solidFill>
                    <a:schemeClr val="tx1"/>
                  </a:solidFill>
                </a:rPr>
                <a:t>Summary: Customer wishes to perform backflips and asks how to update kayak firmware.</a:t>
              </a:r>
              <a:endParaRPr lang="en-GB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B4F4854-EE50-D4F4-22C4-C899B2C7C948}"/>
                </a:ext>
              </a:extLst>
            </p:cNvPr>
            <p:cNvCxnSpPr>
              <a:cxnSpLocks/>
            </p:cNvCxnSpPr>
            <p:nvPr/>
          </p:nvCxnSpPr>
          <p:spPr>
            <a:xfrm>
              <a:off x="2490027" y="3834428"/>
              <a:ext cx="5042655" cy="0"/>
            </a:xfrm>
            <a:prstGeom prst="line">
              <a:avLst/>
            </a:prstGeom>
            <a:ln>
              <a:solidFill>
                <a:srgbClr val="D59E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0E87DA0-0E9A-D757-4FC0-3D8B1F9AA0BA}"/>
              </a:ext>
            </a:extLst>
          </p:cNvPr>
          <p:cNvGrpSpPr/>
          <p:nvPr/>
        </p:nvGrpSpPr>
        <p:grpSpPr>
          <a:xfrm>
            <a:off x="7592707" y="2485679"/>
            <a:ext cx="2264989" cy="3633068"/>
            <a:chOff x="7592707" y="2485679"/>
            <a:chExt cx="2264989" cy="3633068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2D2181A-779E-B85C-DAEA-F5F4B5F1BC9D}"/>
                </a:ext>
              </a:extLst>
            </p:cNvPr>
            <p:cNvSpPr/>
            <p:nvPr/>
          </p:nvSpPr>
          <p:spPr>
            <a:xfrm>
              <a:off x="7592707" y="2485679"/>
              <a:ext cx="2264989" cy="3633068"/>
            </a:xfrm>
            <a:prstGeom prst="roundRect">
              <a:avLst>
                <a:gd name="adj" fmla="val 361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284929-3A44-207C-E252-DCA1901160FD}"/>
                </a:ext>
              </a:extLst>
            </p:cNvPr>
            <p:cNvSpPr txBox="1"/>
            <p:nvPr/>
          </p:nvSpPr>
          <p:spPr>
            <a:xfrm>
              <a:off x="7697324" y="2575232"/>
              <a:ext cx="9139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Assistant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69F7ACD-6AA2-90EB-C17C-95076F9761EC}"/>
                </a:ext>
              </a:extLst>
            </p:cNvPr>
            <p:cNvSpPr/>
            <p:nvPr/>
          </p:nvSpPr>
          <p:spPr>
            <a:xfrm>
              <a:off x="7653776" y="5459105"/>
              <a:ext cx="2158108" cy="611635"/>
            </a:xfrm>
            <a:prstGeom prst="roundRect">
              <a:avLst>
                <a:gd name="adj" fmla="val 1294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Ask the AI assistant…</a:t>
              </a:r>
              <a:endPara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CD59DAF-E48F-4DB7-556D-44A57A3CFF07}"/>
              </a:ext>
            </a:extLst>
          </p:cNvPr>
          <p:cNvSpPr/>
          <p:nvPr/>
        </p:nvSpPr>
        <p:spPr>
          <a:xfrm>
            <a:off x="7871256" y="2938610"/>
            <a:ext cx="1909260" cy="55232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r>
              <a:rPr lang="en-US" sz="1100" dirty="0">
                <a:solidFill>
                  <a:schemeClr val="bg1"/>
                </a:solidFill>
                <a:latin typeface="Franklin Gothic Book" panose="020B0503020102020204" pitchFamily="34" charset="0"/>
              </a:rPr>
              <a:t>What does the manual say about this?</a:t>
            </a:r>
            <a:endParaRPr lang="en-GB" sz="11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37495D4-A294-D49D-9425-BBCBA5CD588A}"/>
              </a:ext>
            </a:extLst>
          </p:cNvPr>
          <p:cNvGrpSpPr/>
          <p:nvPr/>
        </p:nvGrpSpPr>
        <p:grpSpPr>
          <a:xfrm>
            <a:off x="7716448" y="3600605"/>
            <a:ext cx="1978012" cy="1053008"/>
            <a:chOff x="7716448" y="3600605"/>
            <a:chExt cx="1978012" cy="1053008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C6C38EE-7157-931D-6905-B0571A89FD94}"/>
                </a:ext>
              </a:extLst>
            </p:cNvPr>
            <p:cNvSpPr/>
            <p:nvPr/>
          </p:nvSpPr>
          <p:spPr>
            <a:xfrm>
              <a:off x="7716448" y="3600605"/>
              <a:ext cx="1978012" cy="1053008"/>
            </a:xfrm>
            <a:prstGeom prst="roundRect">
              <a:avLst>
                <a:gd name="adj" fmla="val 460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 anchorCtr="0"/>
            <a:lstStyle/>
            <a:p>
              <a:r>
                <a:rPr lang="en-US" sz="11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Page 44 of the manual states that backflips are supported as of firmware version 3.17.</a:t>
              </a:r>
              <a:endParaRPr lang="en-GB" sz="11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43F81-83CE-FB4A-5D20-F94061DE04FD}"/>
                </a:ext>
              </a:extLst>
            </p:cNvPr>
            <p:cNvSpPr txBox="1"/>
            <p:nvPr/>
          </p:nvSpPr>
          <p:spPr>
            <a:xfrm>
              <a:off x="7792552" y="4276872"/>
              <a:ext cx="1782482" cy="28944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100" u="sng" dirty="0">
                  <a:solidFill>
                    <a:srgbClr val="21619B"/>
                  </a:solidFill>
                  <a:latin typeface="Franklin Gothic Book" panose="020B0503020102020204" pitchFamily="34" charset="0"/>
                </a:rPr>
                <a:t>Link: Manual.pdf page 44</a:t>
              </a:r>
              <a:endParaRPr lang="en-GB" sz="1100" u="sng" dirty="0">
                <a:solidFill>
                  <a:srgbClr val="21619B"/>
                </a:solidFill>
              </a:endParaRPr>
            </a:p>
          </p:txBody>
        </p:sp>
      </p:grp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21871EA-D80F-A0F5-892F-AF7601B1A47B}"/>
              </a:ext>
            </a:extLst>
          </p:cNvPr>
          <p:cNvSpPr/>
          <p:nvPr/>
        </p:nvSpPr>
        <p:spPr>
          <a:xfrm>
            <a:off x="1225537" y="1652112"/>
            <a:ext cx="2215845" cy="616326"/>
          </a:xfrm>
          <a:prstGeom prst="wedgeRoundRectCallout">
            <a:avLst>
              <a:gd name="adj1" fmla="val 54997"/>
              <a:gd name="adj2" fmla="val 105427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Classification</a:t>
            </a:r>
            <a:endParaRPr lang="en-GB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D7413AC1-E402-520E-DD44-D4963496058E}"/>
              </a:ext>
            </a:extLst>
          </p:cNvPr>
          <p:cNvSpPr/>
          <p:nvPr/>
        </p:nvSpPr>
        <p:spPr>
          <a:xfrm>
            <a:off x="6095068" y="1530418"/>
            <a:ext cx="2215845" cy="616326"/>
          </a:xfrm>
          <a:prstGeom prst="wedgeRoundRectCallout">
            <a:avLst>
              <a:gd name="adj1" fmla="val -40546"/>
              <a:gd name="adj2" fmla="val 185090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Semantic search</a:t>
            </a:r>
            <a:endParaRPr lang="en-GB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0AB21043-01CB-1FF5-E5F9-CEEE82854DAA}"/>
              </a:ext>
            </a:extLst>
          </p:cNvPr>
          <p:cNvSpPr/>
          <p:nvPr/>
        </p:nvSpPr>
        <p:spPr>
          <a:xfrm>
            <a:off x="377413" y="2605929"/>
            <a:ext cx="2215845" cy="616326"/>
          </a:xfrm>
          <a:prstGeom prst="wedgeRoundRectCallout">
            <a:avLst>
              <a:gd name="adj1" fmla="val 75732"/>
              <a:gd name="adj2" fmla="val 65961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Summarization</a:t>
            </a:r>
            <a:endParaRPr lang="en-GB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B3AA4839-EA93-AD76-D070-D7F2F85D09FC}"/>
              </a:ext>
            </a:extLst>
          </p:cNvPr>
          <p:cNvSpPr/>
          <p:nvPr/>
        </p:nvSpPr>
        <p:spPr>
          <a:xfrm>
            <a:off x="426406" y="5062507"/>
            <a:ext cx="2215845" cy="616326"/>
          </a:xfrm>
          <a:prstGeom prst="wedgeRoundRectCallout">
            <a:avLst>
              <a:gd name="adj1" fmla="val 137327"/>
              <a:gd name="adj2" fmla="val 67423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Typeahead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(content generation)</a:t>
            </a:r>
            <a:endParaRPr lang="en-GB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F5D45B76-ABD2-CC7E-78C9-44B24D02B8C0}"/>
              </a:ext>
            </a:extLst>
          </p:cNvPr>
          <p:cNvSpPr/>
          <p:nvPr/>
        </p:nvSpPr>
        <p:spPr>
          <a:xfrm>
            <a:off x="9802785" y="1505060"/>
            <a:ext cx="1242352" cy="616326"/>
          </a:xfrm>
          <a:prstGeom prst="wedgeRoundRectCallout">
            <a:avLst>
              <a:gd name="adj1" fmla="val -72250"/>
              <a:gd name="adj2" fmla="val 147816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Q&amp;A</a:t>
            </a:r>
            <a:br>
              <a:rPr lang="en-US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(RAG)</a:t>
            </a:r>
            <a:endParaRPr lang="en-GB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2298A48B-94C7-9DAE-90CB-EE99D237D4D3}"/>
              </a:ext>
            </a:extLst>
          </p:cNvPr>
          <p:cNvSpPr/>
          <p:nvPr/>
        </p:nvSpPr>
        <p:spPr>
          <a:xfrm>
            <a:off x="9133301" y="5026128"/>
            <a:ext cx="2215845" cy="616326"/>
          </a:xfrm>
          <a:prstGeom prst="wedgeRoundRectCallout">
            <a:avLst>
              <a:gd name="adj1" fmla="val -66159"/>
              <a:gd name="adj2" fmla="val -131369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Citation</a:t>
            </a:r>
            <a:endParaRPr lang="en-GB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851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5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FBF-48F6-CB14-CB52-D8D4EC9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84" y="2485571"/>
            <a:ext cx="7249574" cy="367408"/>
          </a:xfrm>
        </p:spPr>
        <p:txBody>
          <a:bodyPr/>
          <a:lstStyle/>
          <a:p>
            <a:r>
              <a:rPr lang="en-US" sz="2800" dirty="0"/>
              <a:t>Demo: Aspire + Semantic Kernel</a:t>
            </a:r>
          </a:p>
        </p:txBody>
      </p:sp>
      <p:pic>
        <p:nvPicPr>
          <p:cNvPr id="6" name="Picture Placeholder 5" descr="A person in a green shirt&#10;&#10;Description automatically generated">
            <a:extLst>
              <a:ext uri="{FF2B5EF4-FFF2-40B4-BE49-F238E27FC236}">
                <a16:creationId xmlns:a16="http://schemas.microsoft.com/office/drawing/2014/main" id="{EBA15E29-2E73-0AF5-0DB2-173C8A74634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7DCABF-9D3C-96CE-8962-8B62AA510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2146" y="3358433"/>
            <a:ext cx="5452803" cy="2154436"/>
          </a:xfrm>
        </p:spPr>
        <p:txBody>
          <a:bodyPr/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Summarization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 &amp; A (Retrieval-augmented generation)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B4BC48-4CF2-4273-486B-4EC59C7C225E}"/>
              </a:ext>
            </a:extLst>
          </p:cNvPr>
          <p:cNvSpPr/>
          <p:nvPr/>
        </p:nvSpPr>
        <p:spPr bwMode="auto">
          <a:xfrm>
            <a:off x="630277" y="3304961"/>
            <a:ext cx="383602" cy="383602"/>
          </a:xfrm>
          <a:prstGeom prst="rect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C6207-016D-B737-1483-3A1C5055B91B}"/>
              </a:ext>
            </a:extLst>
          </p:cNvPr>
          <p:cNvSpPr/>
          <p:nvPr/>
        </p:nvSpPr>
        <p:spPr bwMode="auto">
          <a:xfrm>
            <a:off x="630277" y="3917196"/>
            <a:ext cx="383602" cy="383602"/>
          </a:xfrm>
          <a:prstGeom prst="rect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381891-922B-AD74-0C41-55E3F85F6B6C}"/>
              </a:ext>
            </a:extLst>
          </p:cNvPr>
          <p:cNvSpPr/>
          <p:nvPr/>
        </p:nvSpPr>
        <p:spPr bwMode="auto">
          <a:xfrm>
            <a:off x="630277" y="4529431"/>
            <a:ext cx="383602" cy="383602"/>
          </a:xfrm>
          <a:prstGeom prst="rect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56F953-4959-AB78-DBEA-0E5C3941950E}"/>
              </a:ext>
            </a:extLst>
          </p:cNvPr>
          <p:cNvSpPr/>
          <p:nvPr/>
        </p:nvSpPr>
        <p:spPr bwMode="auto">
          <a:xfrm>
            <a:off x="630277" y="5141665"/>
            <a:ext cx="383602" cy="383602"/>
          </a:xfrm>
          <a:prstGeom prst="rect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9703C44C-D5FA-6407-7816-91567E6AC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744" y="3286252"/>
            <a:ext cx="421020" cy="42102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95C02A7F-BF22-4FD5-4FAF-A99E1492B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744" y="5128285"/>
            <a:ext cx="421020" cy="42102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F9E1A607-8FC4-386B-8EC2-1ED220C1A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744" y="4514274"/>
            <a:ext cx="421020" cy="421020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2D15CBA2-E5F3-51CE-F939-1279A7832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744" y="3900263"/>
            <a:ext cx="421020" cy="42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1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553998"/>
          </a:xfrm>
        </p:spPr>
        <p:txBody>
          <a:bodyPr/>
          <a:lstStyle/>
          <a:p>
            <a:r>
              <a:rPr lang="en-US" dirty="0"/>
              <a:t>There are many ways to make your app intelligent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2834794"/>
            <a:ext cx="3192272" cy="830997"/>
          </a:xfrm>
        </p:spPr>
        <p:txBody>
          <a:bodyPr/>
          <a:lstStyle/>
          <a:p>
            <a:r>
              <a:rPr lang="en-US" dirty="0"/>
              <a:t>Benefit from Aspire and Semantic Kernel, but use others too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9225" y="1829625"/>
            <a:ext cx="3192272" cy="553998"/>
          </a:xfrm>
        </p:spPr>
        <p:txBody>
          <a:bodyPr/>
          <a:lstStyle/>
          <a:p>
            <a:r>
              <a:rPr lang="en-US" dirty="0"/>
              <a:t>Focus on evaluation from the start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59225" y="2834794"/>
            <a:ext cx="3192272" cy="276999"/>
          </a:xfrm>
        </p:spPr>
        <p:txBody>
          <a:bodyPr/>
          <a:lstStyle/>
          <a:p>
            <a:r>
              <a:rPr lang="en-US" dirty="0"/>
              <a:t>It’s all still emerging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9536E8-B5E7-5193-9D32-587533BC6BCD}"/>
              </a:ext>
            </a:extLst>
          </p:cNvPr>
          <p:cNvGrpSpPr/>
          <p:nvPr/>
        </p:nvGrpSpPr>
        <p:grpSpPr>
          <a:xfrm>
            <a:off x="4500548" y="4490718"/>
            <a:ext cx="6353906" cy="860416"/>
            <a:chOff x="4500548" y="4490718"/>
            <a:chExt cx="6353906" cy="86041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4C63B0-FAEE-F600-14D1-97AB97967738}"/>
                </a:ext>
              </a:extLst>
            </p:cNvPr>
            <p:cNvSpPr/>
            <p:nvPr/>
          </p:nvSpPr>
          <p:spPr bwMode="auto">
            <a:xfrm>
              <a:off x="4573656" y="4910016"/>
              <a:ext cx="6109643" cy="441118"/>
            </a:xfrm>
            <a:prstGeom prst="roundRect">
              <a:avLst/>
            </a:prstGeom>
            <a:solidFill>
              <a:schemeClr val="bg1">
                <a:lumMod val="65000"/>
                <a:alpha val="48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 err="1">
                <a:solidFill>
                  <a:schemeClr val="bg2">
                    <a:lumMod val="1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3079F8-2F2C-1FE0-D4EA-C9E1FBA61D57}"/>
                </a:ext>
              </a:extLst>
            </p:cNvPr>
            <p:cNvSpPr txBox="1"/>
            <p:nvPr/>
          </p:nvSpPr>
          <p:spPr>
            <a:xfrm>
              <a:off x="4763076" y="4976686"/>
              <a:ext cx="536044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  <a:latin typeface="Consolas" panose="020B0609020204030204" pitchFamily="49" charset="0"/>
                </a:rPr>
                <a:t>https://</a:t>
              </a: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github.com/dotnet/eShopSupport</a:t>
              </a:r>
              <a:endParaRPr lang="en-GB" sz="20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FC90BA-647D-59F0-2B34-BCFBF41230D5}"/>
                </a:ext>
              </a:extLst>
            </p:cNvPr>
            <p:cNvSpPr txBox="1"/>
            <p:nvPr/>
          </p:nvSpPr>
          <p:spPr>
            <a:xfrm>
              <a:off x="4500548" y="4490718"/>
              <a:ext cx="6353906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Sample code:</a:t>
              </a:r>
              <a:endParaRPr lang="en-GB" dirty="0">
                <a:solidFill>
                  <a:schemeClr val="bg2">
                    <a:lumMod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6" grpId="0" build="p"/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64E9-8617-2A9F-7DBC-BA5AFEBA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1784173"/>
            <a:ext cx="6367270" cy="1923604"/>
          </a:xfrm>
        </p:spPr>
        <p:txBody>
          <a:bodyPr/>
          <a:lstStyle/>
          <a:p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Conf:</a:t>
            </a:r>
            <a:b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gradFill flip="none">
                  <a:gsLst>
                    <a:gs pos="58000">
                      <a:srgbClr val="4F2BD3"/>
                    </a:gs>
                    <a:gs pos="100000">
                      <a:srgbClr val="D600AA"/>
                    </a:gs>
                  </a:gsLst>
                  <a:lin ang="3600000" scaled="0"/>
                  <a:tileRect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 on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81B2-4CC3-877C-505A-61751A18A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091364"/>
            <a:ext cx="5430837" cy="276999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</a:rPr>
              <a:t>Learn more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1E6222-C4A7-C738-EB70-34311359489A}"/>
              </a:ext>
            </a:extLst>
          </p:cNvPr>
          <p:cNvSpPr txBox="1">
            <a:spLocks/>
          </p:cNvSpPr>
          <p:nvPr/>
        </p:nvSpPr>
        <p:spPr>
          <a:xfrm>
            <a:off x="582171" y="4842260"/>
            <a:ext cx="59237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tx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aka.ms/dotnetFocusAI/Collection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9AA-B94C-A00B-C686-7E85F5D8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83" y="2167760"/>
            <a:ext cx="2522481" cy="2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88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D502A9"/>
      </a:accent2>
      <a:accent3>
        <a:srgbClr val="FA94A1"/>
      </a:accent3>
      <a:accent4>
        <a:srgbClr val="CB4150"/>
      </a:accent4>
      <a:accent5>
        <a:srgbClr val="E672CB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E666CC"/>
            </a:gs>
            <a:gs pos="28000">
              <a:srgbClr val="DB64CD"/>
            </a:gs>
            <a:gs pos="77000">
              <a:srgbClr val="BD60D1"/>
            </a:gs>
            <a:gs pos="100000">
              <a:srgbClr val="AE5ED4"/>
            </a:gs>
          </a:gsLst>
          <a:lin ang="0" scaled="1"/>
        </a:gradFill>
        <a:ln w="1162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4" ma:contentTypeDescription="Create a new document." ma:contentTypeScope="" ma:versionID="42d65f33bf2ab003497c6cc5b4152f9a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a6d2c99abd0e0206120103feb4454f95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D3CF7A-86B1-450B-9A61-2957D0C33D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971524-76e7-40a8-a01a-f99956bd178c"/>
    <ds:schemaRef ds:uri="b0e4521d-181b-4aee-b4a8-952b2bc14729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E60202-E390-4A69-A654-F1C80898ACD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459</Words>
  <Application>Microsoft Office PowerPoint</Application>
  <PresentationFormat>Widescreen</PresentationFormat>
  <Paragraphs>142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Consolas</vt:lpstr>
      <vt:lpstr>Franklin Gothic Book</vt:lpstr>
      <vt:lpstr>Franklin Gothic Medium</vt:lpstr>
      <vt:lpstr>Franklin Gothic Medium Cond</vt:lpstr>
      <vt:lpstr>MV Boli</vt:lpstr>
      <vt:lpstr>Open Sans</vt:lpstr>
      <vt:lpstr>Open Sans ExtraBold</vt:lpstr>
      <vt:lpstr>Segoe Sans Text</vt:lpstr>
      <vt:lpstr>Segoe UI</vt:lpstr>
      <vt:lpstr>Wingdings</vt:lpstr>
      <vt:lpstr>Azure 2023 Template</vt:lpstr>
      <vt:lpstr>Better together: .NET Aspire and Semantic Kernel</vt:lpstr>
      <vt:lpstr>Just . . . throw a chatbot on it?</vt:lpstr>
      <vt:lpstr>Sample: eShopSupport</vt:lpstr>
      <vt:lpstr>Public site</vt:lpstr>
      <vt:lpstr>Staff web UI</vt:lpstr>
      <vt:lpstr>Staff web UI</vt:lpstr>
      <vt:lpstr>Demo: Aspire + Semantic Kernel</vt:lpstr>
      <vt:lpstr>PowerPoint Presentation</vt:lpstr>
      <vt:lpstr>.NET Conf: Focus on 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1</cp:revision>
  <dcterms:created xsi:type="dcterms:W3CDTF">2024-07-25T02:07:45Z</dcterms:created>
  <dcterms:modified xsi:type="dcterms:W3CDTF">2024-08-06T21:47:11Z</dcterms:modified>
  <cp:category/>
</cp:coreProperties>
</file>